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032" autoAdjust="0"/>
    <p:restoredTop sz="92145" autoAdjust="0"/>
  </p:normalViewPr>
  <p:slideViewPr>
    <p:cSldViewPr snapToGrid="0">
      <p:cViewPr varScale="1">
        <p:scale>
          <a:sx n="100" d="100"/>
          <a:sy n="100" d="100"/>
        </p:scale>
        <p:origin x="1018" y="7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79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presProps" Target="presProps.xml"  /><Relationship Id="rId4" Type="http://schemas.openxmlformats.org/officeDocument/2006/relationships/slide" Target="slides/slide2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57B0A36-322A-40B7-BF75-B65343E07E31}" type="datetime1">
              <a:rPr lang="ko-KR" altLang="en-US"/>
              <a:pPr lvl="0">
                <a:defRPr/>
              </a:pPr>
              <a:t>2023-04-23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AD0A078-BA19-4208-80B6-69235F38452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ㅠㅠ</a:t>
            </a:r>
            <a:r>
              <a:rPr lang="en-US" altLang="ko-KR"/>
              <a:t>IQR 25%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평균보다 작다고 할까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과진구 분산 보여주기</a:t>
            </a:r>
            <a:r>
              <a:rPr lang="en-US" altLang="ko-KR"/>
              <a:t>~ 9</a:t>
            </a:r>
            <a:r>
              <a:rPr lang="ko-KR" altLang="en-US"/>
              <a:t>번째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</a:t>
            </a:r>
            <a:r>
              <a:rPr lang="ko-KR" altLang="en-US"/>
              <a:t>크다 작다의 기준</a:t>
            </a:r>
            <a:r>
              <a:rPr lang="en-US" altLang="ko-KR"/>
              <a:t>: 25</a:t>
            </a:r>
            <a:r>
              <a:rPr lang="ko-KR" altLang="en-US"/>
              <a:t>개 구 중에 </a:t>
            </a:r>
            <a:r>
              <a:rPr lang="en-US" altLang="ko-KR"/>
              <a:t>9</a:t>
            </a:r>
            <a:r>
              <a:rPr lang="ko-KR" altLang="en-US"/>
              <a:t>번째로 작음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IQR 25%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과진구 분산 보여주기</a:t>
            </a:r>
            <a:r>
              <a:rPr lang="en-US" altLang="ko-KR"/>
              <a:t>~ 9</a:t>
            </a:r>
            <a:r>
              <a:rPr lang="ko-KR" altLang="en-US"/>
              <a:t>번째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</a:t>
            </a:r>
            <a:r>
              <a:rPr lang="ko-KR" altLang="en-US"/>
              <a:t>크다 작다의 기준</a:t>
            </a:r>
            <a:r>
              <a:rPr lang="en-US" altLang="ko-KR"/>
              <a:t>: 25</a:t>
            </a:r>
            <a:r>
              <a:rPr lang="ko-KR" altLang="en-US"/>
              <a:t>개 구 중에 </a:t>
            </a:r>
            <a:r>
              <a:rPr lang="en-US" altLang="ko-KR"/>
              <a:t>9</a:t>
            </a:r>
            <a:r>
              <a:rPr lang="ko-KR" altLang="en-US"/>
              <a:t>번째로 작음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IQR 25%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뒤에 텍스트 상자 숨어있음 애니메이션으로 등장하니까 봐라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뒤에 텍스트 상자 숨어있음 애니메이션으로 등장하니까 봐라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버스이용률이 높은데도 불구하고 총 이동시간이 너무 긴 구들이 이거이거임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최종적으로 강남이 눈대중으로 제일 이상치라는 걸 확인해서 강남구를 정류장 설치해야한다고 하구</a:t>
            </a:r>
            <a:r>
              <a:rPr lang="en-US" altLang="ko-KR"/>
              <a:t>,,,,,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회귀방정식은 사용하면 안대지만</a:t>
            </a:r>
            <a:r>
              <a:rPr lang="en-US" altLang="ko-KR"/>
              <a:t>,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최종적으로 강남이 눈대중으로 제일 이상치라는 걸 확인해서 강남구를 정류장 설치해야한다고 하구</a:t>
            </a:r>
            <a:r>
              <a:rPr lang="en-US" altLang="ko-KR"/>
              <a:t>,,,,,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회귀방정식은 사용하면 안대지만</a:t>
            </a:r>
            <a:r>
              <a:rPr lang="en-US" altLang="ko-KR"/>
              <a:t>,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31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48332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75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877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84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0A078-BA19-4208-80B6-69235F38452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6633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총 이동인구 출발 구 기준임 이거 혹시 모르니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버스이용정도 많은건 안볼겁니다</a:t>
            </a:r>
            <a:r>
              <a:rPr lang="en-US" altLang="ko-KR"/>
              <a:t>. </a:t>
            </a:r>
            <a:r>
              <a:rPr lang="ko-KR" altLang="en-US"/>
              <a:t>하고 뿅 없애기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노선수에 비해 승평수가 많으면서 버스이용정도가 작은 구 찾기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( </a:t>
            </a:r>
            <a:r>
              <a:rPr lang="ko-KR" altLang="en-US"/>
              <a:t>승차 </a:t>
            </a:r>
            <a:r>
              <a:rPr lang="en-US" altLang="ko-KR"/>
              <a:t>= </a:t>
            </a:r>
            <a:r>
              <a:rPr lang="ko-KR" altLang="en-US"/>
              <a:t>하차 </a:t>
            </a:r>
            <a:r>
              <a:rPr lang="en-US" altLang="ko-KR"/>
              <a:t>)</a:t>
            </a:r>
            <a:r>
              <a:rPr lang="ko-KR" altLang="en-US"/>
              <a:t>설명도 동시에 하는거지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과진구 분산 보여주기</a:t>
            </a:r>
            <a:r>
              <a:rPr lang="en-US" altLang="ko-KR"/>
              <a:t>~ 9</a:t>
            </a:r>
            <a:r>
              <a:rPr lang="ko-KR" altLang="en-US"/>
              <a:t>번째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 </a:t>
            </a:r>
            <a:r>
              <a:rPr lang="ko-KR" altLang="en-US"/>
              <a:t>크다 작다의 기준</a:t>
            </a:r>
            <a:r>
              <a:rPr lang="en-US" altLang="ko-KR"/>
              <a:t>: 25</a:t>
            </a:r>
            <a:r>
              <a:rPr lang="ko-KR" altLang="en-US"/>
              <a:t>개 구 중에 </a:t>
            </a:r>
            <a:r>
              <a:rPr lang="en-US" altLang="ko-KR"/>
              <a:t>9</a:t>
            </a:r>
            <a:r>
              <a:rPr lang="ko-KR" altLang="en-US"/>
              <a:t>번째로 작음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IQR 25%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AD0A078-BA19-4208-80B6-69235F38452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55E90-F499-B906-9DE1-A9FC8CF8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45E4D2-C7B9-50A5-FF9C-1ADD1BDD0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B89F4-AF64-DDCE-6DE6-01A0F035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7C411-2F08-0A26-D00D-4F8A95FE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ADA08-653E-7C6A-CFC4-F151929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4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693A-100D-B676-5CCB-20FFCA41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0738CD-2A47-2633-9BBA-9A2272A54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1B3C7-F541-1316-EF1D-F2E05D24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C9874-43BF-3ED4-D666-AF7FF213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B23C3-EA04-714A-B74B-B64C635A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C88B1E-EAE5-7284-B7AD-CEC9232FC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D5FE86-50DF-240F-3B4C-571F06239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8FC75-97C2-A7BF-44D1-577712B3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4BDF5-96EF-5FAF-84E9-6495B11E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6EF5-3336-1CCF-49F9-80313942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039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A03AB-32C0-9E54-E0D7-A2FEE309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C6E8C-7D1D-43F4-9B1D-AAD325B6026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81DA5-7379-9EE5-162D-9405E05C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F49EA-CD6C-9189-4A6E-F7224A38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CC9D2-7B62-4016-9EDB-9050FCE881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58E3B7-6970-68C3-60A9-D956AEDF55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25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62C1B-5E3F-F5FF-0B31-8A02F8523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9B97E-4CDC-F0CD-A84D-B0FCF0890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F394C-22C0-2C12-B170-93006C85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A2031-5F7A-EFDB-E084-BC5E6937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0D323-25AF-2EA9-F09C-51D7F6EA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7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818CC-9038-BCAF-AEEA-83F3523A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EF406-4E8F-9877-6C75-945A08F51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0B67E-EC4B-7E23-7F08-E86F08B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646FF-ECFA-4A7A-FF1A-2D57F4F0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DFB-8A78-B1AC-9CD4-FE3BF165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1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08D56-ED89-3BC7-5949-1A158A96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FBDFC-4F78-5D90-4D46-E7C4D9FD0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5AF540-D94F-D0A2-AA60-123E7A2F7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DA5F8-844F-A26D-5C77-EBE78759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803AE-9DB0-FCAD-B5E7-87008498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5C6AB-1B34-67E5-12CA-5DC5CFC8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1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8CBA-23EE-0E9C-27C7-1DD2DF22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6A73-B6C5-16D7-043A-FC5E0907B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6D7AF4-21C2-37ED-9887-DF2E1410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00C263-480A-AE2E-0BE5-EEE4843C6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629843-0F03-31C9-ADF9-7F89E7589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1C53C3-99B1-CA89-7E1E-A7F93171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7D914F-F9FC-3D71-5B87-516A7337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B8868-ECAA-7048-2AF2-CB011DF3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1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DFBE6-FF10-721E-59A8-65D1B7E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44C2A4-F7A1-DB18-1170-4A0F6B21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7CD202-83D0-9B82-A6C4-9CB1F178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FDA65A-07FF-E221-8ED1-66B19131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5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E312AD-F0F1-6D1D-195E-D2771DB9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12A70-7F97-CBFE-07D4-6EF74481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6361B-E076-5D44-3697-8BB9A42B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02C53-63F1-865A-7B0D-4AA07D66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C9AC1-F016-337F-18DE-0255ADBFC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1CB54-1BE5-E529-0212-31E2E4E3F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7C415-4E57-2B7C-C439-9ABD5777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667801-7D00-F391-565A-93C869E0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30428-756F-B5B5-F13A-4828A636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6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6C1EF-AECD-F800-08DF-7A4E333A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92C568-6291-A1AB-E4EB-AD1DE799D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650608-508E-6751-DBD6-BF1D3B789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65194-8938-AAF2-E489-8008520C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56ECC9-EE97-824A-62CC-9D7A9F6E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09AC0-05F9-09A5-C283-59652649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079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998DA-7C1D-E00D-8B03-22F5EDE0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450A8-04FF-7E68-57D5-E4A9E58AB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47041-95B9-6B8C-5E37-751FB8152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D1E4-7B54-4268-95F8-DAD1382776F7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95F8F-BEB7-14CC-FFF8-4EB9EF8FE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B2B54-4334-14EF-8516-2140FF2A9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5073D-D75D-4B8F-B87F-9BFE4BD6A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.png"  /><Relationship Id="rId4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3.png"  /><Relationship Id="rId4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.png"  /><Relationship Id="rId4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2.xml"  /><Relationship Id="rId4" Type="http://schemas.openxmlformats.org/officeDocument/2006/relationships/notesSlide" Target="../notesSlides/notesSlide18.xml"  /><Relationship Id="rId5" Type="http://schemas.openxmlformats.org/officeDocument/2006/relationships/image" Target="../media/image1.png"  /><Relationship Id="rId6" Type="http://schemas.openxmlformats.org/officeDocument/2006/relationships/image" Target="../media/image1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.png"  /><Relationship Id="rId4" Type="http://schemas.openxmlformats.org/officeDocument/2006/relationships/image" Target="../media/image1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Relationship Id="rId5" Type="http://schemas.openxmlformats.org/officeDocument/2006/relationships/image" Target="../media/image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Relationship Id="rId5" Type="http://schemas.openxmlformats.org/officeDocument/2006/relationships/image" Target="../media/image16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Relationship Id="rId4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043561" y="2306005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5212584" y="2933557"/>
            <a:ext cx="1766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+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910B3-0E25-C34F-C838-0DE841ED929F}"/>
              </a:ext>
            </a:extLst>
          </p:cNvPr>
          <p:cNvSpPr txBox="1"/>
          <p:nvPr/>
        </p:nvSpPr>
        <p:spPr>
          <a:xfrm>
            <a:off x="5469066" y="370299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오덕후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4F988D-9EC9-63ED-AE63-27E74938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0E89C3-4B21-309E-4D87-82F8623A7B70}"/>
              </a:ext>
            </a:extLst>
          </p:cNvPr>
          <p:cNvSpPr txBox="1"/>
          <p:nvPr/>
        </p:nvSpPr>
        <p:spPr>
          <a:xfrm>
            <a:off x="7277669" y="516927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오홍준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권미소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육지후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이다혜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강임구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1BC00-981E-E520-4FF8-F2FCFCA1280D}"/>
              </a:ext>
            </a:extLst>
          </p:cNvPr>
          <p:cNvSpPr txBox="1"/>
          <p:nvPr/>
        </p:nvSpPr>
        <p:spPr>
          <a:xfrm>
            <a:off x="9422486" y="4796868"/>
            <a:ext cx="165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74426820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9071" y="374621"/>
            <a:ext cx="90428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배달의민족 도현"/>
                <a:ea typeface="배달의민족 도현"/>
              </a:rPr>
              <a:t>가설 </a:t>
            </a:r>
            <a:r>
              <a:rPr lang="en-US" altLang="ko-KR" sz="2800">
                <a:latin typeface="배달의민족 도현"/>
                <a:ea typeface="배달의민족 도현"/>
              </a:rPr>
              <a:t>1. </a:t>
            </a:r>
            <a:r>
              <a:rPr lang="ko-KR" altLang="en-US" sz="2800">
                <a:latin typeface="배달의민족 도현"/>
                <a:ea typeface="배달의민족 도현"/>
              </a:rPr>
              <a:t>노선수와 승차</a:t>
            </a:r>
            <a:r>
              <a:rPr lang="en-US" altLang="ko-KR" sz="2800">
                <a:latin typeface="배달의민족 도현"/>
                <a:ea typeface="배달의민족 도현"/>
              </a:rPr>
              <a:t>(</a:t>
            </a:r>
            <a:r>
              <a:rPr lang="ko-KR" altLang="en-US" sz="2800">
                <a:latin typeface="배달의민족 도현"/>
                <a:ea typeface="배달의민족 도현"/>
              </a:rPr>
              <a:t>하차</a:t>
            </a:r>
            <a:r>
              <a:rPr lang="en-US" altLang="ko-KR" sz="2800">
                <a:latin typeface="배달의민족 도현"/>
                <a:ea typeface="배달의민족 도현"/>
              </a:rPr>
              <a:t>)</a:t>
            </a:r>
            <a:r>
              <a:rPr lang="ko-KR" altLang="en-US" sz="2800">
                <a:latin typeface="배달의민족 도현"/>
                <a:ea typeface="배달의민족 도현"/>
              </a:rPr>
              <a:t>평균승객수는 관계가 있다</a:t>
            </a:r>
            <a:r>
              <a:rPr lang="en-US" altLang="ko-KR" sz="2800">
                <a:latin typeface="배달의민족 도현"/>
                <a:ea typeface="배달의민족 도현"/>
              </a:rPr>
              <a:t>.</a:t>
            </a:r>
            <a:endParaRPr lang="en-US" altLang="ko-KR" sz="2800">
              <a:latin typeface="배달의민족 도현"/>
              <a:ea typeface="배달의민족 도현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0326" y="6007658"/>
            <a:ext cx="4494877" cy="572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총 이동 인구</a:t>
            </a:r>
            <a:r>
              <a:rPr lang="en-US" altLang="ko-KR" sz="2000">
                <a:latin typeface="배달의민족 도현"/>
                <a:ea typeface="배달의민족 도현"/>
              </a:rPr>
              <a:t>, </a:t>
            </a:r>
            <a:r>
              <a:rPr lang="ko-KR" altLang="en-US" sz="2000">
                <a:solidFill>
                  <a:srgbClr val="4472c4"/>
                </a:solidFill>
                <a:latin typeface="배달의민족 도현"/>
                <a:ea typeface="배달의민족 도현"/>
              </a:rPr>
              <a:t>승차</a:t>
            </a:r>
            <a:r>
              <a:rPr lang="ko-KR" altLang="en-US" sz="2000">
                <a:latin typeface="배달의민족 도현"/>
                <a:ea typeface="배달의민족 도현"/>
              </a:rPr>
              <a:t>총승객수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1200">
                <a:latin typeface="배달의민족 도현"/>
                <a:ea typeface="배달의민족 도현"/>
              </a:rPr>
              <a:t>(</a:t>
            </a:r>
            <a:r>
              <a:rPr lang="ko-KR" altLang="en-US" sz="1200">
                <a:latin typeface="배달의민족 도현"/>
                <a:ea typeface="배달의민족 도현"/>
              </a:rPr>
              <a:t>버스이용정도</a:t>
            </a:r>
            <a:r>
              <a:rPr lang="en-US" altLang="ko-KR" sz="1200">
                <a:latin typeface="배달의민족 도현"/>
                <a:ea typeface="배달의민족 도현"/>
              </a:rPr>
              <a:t>)</a:t>
            </a:r>
            <a:endParaRPr lang="en-US" altLang="ko-KR" sz="1200">
              <a:latin typeface="배달의민족 도현"/>
              <a:ea typeface="배달의민족 도현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225" y="1244077"/>
            <a:ext cx="5719809" cy="4843314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727727" y="1523365"/>
            <a:ext cx="0" cy="20035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3838575" y="2535032"/>
            <a:ext cx="0" cy="13689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838575" y="2774562"/>
            <a:ext cx="3327" cy="1092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15460" y="6009030"/>
            <a:ext cx="3371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노선수</a:t>
            </a:r>
            <a:r>
              <a:rPr lang="en-US" altLang="ko-KR" sz="2000">
                <a:latin typeface="배달의민족 도현"/>
                <a:ea typeface="배달의민족 도현"/>
              </a:rPr>
              <a:t>, </a:t>
            </a:r>
            <a:r>
              <a:rPr lang="ko-KR" altLang="en-US" sz="2000">
                <a:solidFill>
                  <a:srgbClr val="4472c4"/>
                </a:solidFill>
                <a:latin typeface="배달의민족 도현"/>
                <a:ea typeface="배달의민족 도현"/>
              </a:rPr>
              <a:t>승차</a:t>
            </a:r>
            <a:r>
              <a:rPr lang="ko-KR" altLang="en-US" sz="2000">
                <a:latin typeface="배달의민족 도현"/>
                <a:ea typeface="배달의민족 도현"/>
              </a:rPr>
              <a:t>평균승객수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09113" y="1315888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4116778" y="2859225"/>
            <a:ext cx="1999" cy="9256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609314" y="3637143"/>
            <a:ext cx="1998" cy="8065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929734" y="2639157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31575" y="2261508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31575" y="2569449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402314" y="3382563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42776" y="1244077"/>
            <a:ext cx="4857185" cy="4713331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8121871" y="3934752"/>
            <a:ext cx="18854" cy="13840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056275" y="3974044"/>
            <a:ext cx="18854" cy="13447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452530" y="3697605"/>
            <a:ext cx="0" cy="15662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289628" y="3790943"/>
            <a:ext cx="22176" cy="841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9868184" y="2675508"/>
            <a:ext cx="9246" cy="6453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858702" y="5077105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251626" y="5017294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093716" y="4399137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661184" y="3111986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234289" y="5746930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1" animBg="1"/>
      <p:bldP spid="10" grpId="2" animBg="1"/>
      <p:bldP spid="14" grpId="3" animBg="1"/>
      <p:bldP spid="25" grpId="4" animBg="1"/>
      <p:bldP spid="28" grpId="5" animBg="1"/>
      <p:bldP spid="29" grpId="6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5530" y="1164469"/>
            <a:ext cx="5185562" cy="4636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11650"/>
          <a:stretch>
            <a:fillRect/>
          </a:stretch>
        </p:blipFill>
        <p:spPr>
          <a:xfrm>
            <a:off x="555540" y="1215324"/>
            <a:ext cx="5236529" cy="46363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28919" y="5851675"/>
            <a:ext cx="4494877" cy="880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총 이동 인구</a:t>
            </a:r>
            <a:r>
              <a:rPr lang="en-US" altLang="ko-KR" sz="2000">
                <a:latin typeface="배달의민족 도현"/>
                <a:ea typeface="배달의민족 도현"/>
              </a:rPr>
              <a:t>, </a:t>
            </a:r>
            <a:r>
              <a:rPr lang="ko-KR" altLang="en-US" sz="2000">
                <a:solidFill>
                  <a:srgbClr val="4472c4"/>
                </a:solidFill>
                <a:latin typeface="배달의민족 도현"/>
                <a:ea typeface="배달의민족 도현"/>
              </a:rPr>
              <a:t>하차</a:t>
            </a:r>
            <a:r>
              <a:rPr lang="ko-KR" altLang="en-US" sz="2000">
                <a:latin typeface="배달의민족 도현"/>
                <a:ea typeface="배달의민족 도현"/>
              </a:rPr>
              <a:t>총승객수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en-US" altLang="ko-KR" sz="1200">
                <a:latin typeface="배달의민족 도현"/>
                <a:ea typeface="배달의민족 도현"/>
              </a:rPr>
              <a:t>(</a:t>
            </a:r>
            <a:r>
              <a:rPr lang="ko-KR" altLang="en-US" sz="1200">
                <a:latin typeface="배달의민족 도현"/>
                <a:ea typeface="배달의민족 도현"/>
              </a:rPr>
              <a:t>버스이용정도</a:t>
            </a:r>
            <a:r>
              <a:rPr lang="en-US" altLang="ko-KR" sz="1200">
                <a:latin typeface="배달의민족 도현"/>
                <a:ea typeface="배달의민족 도현"/>
              </a:rPr>
              <a:t>)</a:t>
            </a:r>
            <a:endParaRPr lang="en-US" altLang="ko-KR" sz="1200"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3203" y="5863238"/>
            <a:ext cx="33719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노선수</a:t>
            </a:r>
            <a:r>
              <a:rPr lang="en-US" altLang="ko-KR" sz="2000">
                <a:latin typeface="배달의민족 도현"/>
                <a:ea typeface="배달의민족 도현"/>
              </a:rPr>
              <a:t>, </a:t>
            </a:r>
            <a:r>
              <a:rPr lang="ko-KR" altLang="en-US" sz="2000">
                <a:solidFill>
                  <a:srgbClr val="4472c4"/>
                </a:solidFill>
                <a:latin typeface="배달의민족 도현"/>
                <a:ea typeface="배달의민족 도현"/>
              </a:rPr>
              <a:t>하차</a:t>
            </a:r>
            <a:r>
              <a:rPr lang="ko-KR" altLang="en-US" sz="2000">
                <a:latin typeface="배달의민족 도현"/>
                <a:ea typeface="배달의민족 도현"/>
              </a:rPr>
              <a:t>평균승객수</a:t>
            </a: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071" y="374621"/>
            <a:ext cx="90428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배달의민족 도현"/>
                <a:ea typeface="배달의민족 도현"/>
              </a:rPr>
              <a:t>가설 </a:t>
            </a:r>
            <a:r>
              <a:rPr lang="en-US" altLang="ko-KR" sz="2800">
                <a:latin typeface="배달의민족 도현"/>
                <a:ea typeface="배달의민족 도현"/>
              </a:rPr>
              <a:t>1. </a:t>
            </a:r>
            <a:r>
              <a:rPr lang="ko-KR" altLang="en-US" sz="2800">
                <a:latin typeface="배달의민족 도현"/>
                <a:ea typeface="배달의민족 도현"/>
              </a:rPr>
              <a:t>노선수와 승차</a:t>
            </a:r>
            <a:r>
              <a:rPr lang="en-US" altLang="ko-KR" sz="2800">
                <a:latin typeface="배달의민족 도현"/>
                <a:ea typeface="배달의민족 도현"/>
              </a:rPr>
              <a:t>(</a:t>
            </a:r>
            <a:r>
              <a:rPr lang="ko-KR" altLang="en-US" sz="2800">
                <a:latin typeface="배달의민족 도현"/>
                <a:ea typeface="배달의민족 도현"/>
              </a:rPr>
              <a:t>하차</a:t>
            </a:r>
            <a:r>
              <a:rPr lang="en-US" altLang="ko-KR" sz="2800">
                <a:latin typeface="배달의민족 도현"/>
                <a:ea typeface="배달의민족 도현"/>
              </a:rPr>
              <a:t>)</a:t>
            </a:r>
            <a:r>
              <a:rPr lang="ko-KR" altLang="en-US" sz="2800">
                <a:latin typeface="배달의민족 도현"/>
                <a:ea typeface="배달의민족 도현"/>
              </a:rPr>
              <a:t>평균승객수는 관계가 있다</a:t>
            </a:r>
            <a:r>
              <a:rPr lang="en-US" altLang="ko-KR" sz="2800">
                <a:latin typeface="배달의민족 도현"/>
                <a:ea typeface="배달의민족 도현"/>
              </a:rPr>
              <a:t>.</a:t>
            </a:r>
            <a:endParaRPr lang="en-US" altLang="ko-KR" sz="2800">
              <a:latin typeface="배달의민족 도현"/>
              <a:ea typeface="배달의민족 도현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28920" y="6083300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81320" y="6235700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3720" y="6388100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94320" y="5597724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 크다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분산이 작다 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어떤구의 특정 정류장의 특정 노선이 모두 포화 상태다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3619018" y="1783749"/>
            <a:ext cx="495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구별 승차평균승객수의 </a:t>
            </a:r>
            <a:r>
              <a:rPr lang="ko-KR" altLang="en-US" sz="2400" dirty="0">
                <a:solidFill>
                  <a:srgbClr val="E61E2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고려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875830" y="2825318"/>
            <a:ext cx="49539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큼 ＆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 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작음</a:t>
            </a:r>
            <a:endParaRPr lang="en-US" altLang="ko-KR" sz="20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정류장의 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노선이 포화상태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5829794" y="2820691"/>
            <a:ext cx="62929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큼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분산이 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큼</a:t>
            </a:r>
            <a:endParaRPr lang="en-US" altLang="ko-KR" sz="20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정류장의 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노선만 포화상태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CE46341-8963-38A8-6CA6-CFB5447EFDE6}"/>
              </a:ext>
            </a:extLst>
          </p:cNvPr>
          <p:cNvSpPr/>
          <p:nvPr/>
        </p:nvSpPr>
        <p:spPr>
          <a:xfrm>
            <a:off x="3160499" y="3280301"/>
            <a:ext cx="384626" cy="560680"/>
          </a:xfrm>
          <a:prstGeom prst="downArrow">
            <a:avLst/>
          </a:prstGeom>
          <a:noFill/>
          <a:ln w="28575">
            <a:solidFill>
              <a:srgbClr val="E61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F7A3C52-CF31-4718-0F2F-89AE4967D38E}"/>
              </a:ext>
            </a:extLst>
          </p:cNvPr>
          <p:cNvSpPr/>
          <p:nvPr/>
        </p:nvSpPr>
        <p:spPr>
          <a:xfrm>
            <a:off x="8783949" y="3355959"/>
            <a:ext cx="384626" cy="560680"/>
          </a:xfrm>
          <a:prstGeom prst="downArrow">
            <a:avLst/>
          </a:prstGeom>
          <a:noFill/>
          <a:ln w="28575">
            <a:solidFill>
              <a:srgbClr val="E61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665FD-23E9-89E8-4311-21FD84E40C93}"/>
              </a:ext>
            </a:extLst>
          </p:cNvPr>
          <p:cNvSpPr txBox="1"/>
          <p:nvPr/>
        </p:nvSpPr>
        <p:spPr>
          <a:xfrm>
            <a:off x="449071" y="374621"/>
            <a:ext cx="904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EF5A10-252D-A24B-6E8E-F46B19922E57}"/>
              </a:ext>
            </a:extLst>
          </p:cNvPr>
          <p:cNvSpPr/>
          <p:nvPr/>
        </p:nvSpPr>
        <p:spPr>
          <a:xfrm>
            <a:off x="1336431" y="2733152"/>
            <a:ext cx="4049485" cy="1728009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079B0-C43C-E417-20D3-5ED3F73D3FDE}"/>
              </a:ext>
            </a:extLst>
          </p:cNvPr>
          <p:cNvSpPr txBox="1"/>
          <p:nvPr/>
        </p:nvSpPr>
        <p:spPr>
          <a:xfrm>
            <a:off x="1105653" y="4548700"/>
            <a:ext cx="45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노선을 신설하기에 적합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animBg="1"/>
      <p:bldP spid="8" grpId="0" animBg="1"/>
      <p:bldP spid="4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 크다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분산이 작다 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어떤구의 특정 정류장의 특정 노선이 모두 포화 상태다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770940" y="1127218"/>
            <a:ext cx="6169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구별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평균승객수의 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분산과 표준편차</a:t>
            </a:r>
            <a:endParaRPr lang="en-US" altLang="ko-KR" sz="20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E68403B8-2472-20E9-89D1-E70622315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53321"/>
              </p:ext>
            </p:extLst>
          </p:nvPr>
        </p:nvGraphicFramePr>
        <p:xfrm>
          <a:off x="531641" y="1837274"/>
          <a:ext cx="5438621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493">
                  <a:extLst>
                    <a:ext uri="{9D8B030D-6E8A-4147-A177-3AD203B41FA5}">
                      <a16:colId xmlns:a16="http://schemas.microsoft.com/office/drawing/2014/main" val="2940424610"/>
                    </a:ext>
                  </a:extLst>
                </a:gridCol>
                <a:gridCol w="1282896">
                  <a:extLst>
                    <a:ext uri="{9D8B030D-6E8A-4147-A177-3AD203B41FA5}">
                      <a16:colId xmlns:a16="http://schemas.microsoft.com/office/drawing/2014/main" val="95422876"/>
                    </a:ext>
                  </a:extLst>
                </a:gridCol>
                <a:gridCol w="1822116">
                  <a:extLst>
                    <a:ext uri="{9D8B030D-6E8A-4147-A177-3AD203B41FA5}">
                      <a16:colId xmlns:a16="http://schemas.microsoft.com/office/drawing/2014/main" val="3480927760"/>
                    </a:ext>
                  </a:extLst>
                </a:gridCol>
                <a:gridCol w="1822116">
                  <a:extLst>
                    <a:ext uri="{9D8B030D-6E8A-4147-A177-3AD203B41FA5}">
                      <a16:colId xmlns:a16="http://schemas.microsoft.com/office/drawing/2014/main" val="3312737929"/>
                    </a:ext>
                  </a:extLst>
                </a:gridCol>
              </a:tblGrid>
              <a:tr h="347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lt"/>
                        </a:rPr>
                        <a:t>순위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lt"/>
                        </a:rPr>
                        <a:t>자치구 이름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lt"/>
                        </a:rPr>
                        <a:t>승차총평균승객수의</a:t>
                      </a:r>
                      <a:endParaRPr lang="en-US" altLang="ko-KR" sz="11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분산</a:t>
                      </a:r>
                      <a:r>
                        <a:rPr lang="en-US" altLang="ko-KR" sz="1100" dirty="0">
                          <a:latin typeface="+mj-lt"/>
                        </a:rPr>
                        <a:t>*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lt"/>
                        </a:rPr>
                        <a:t>승차총평균승객수의</a:t>
                      </a:r>
                      <a:endParaRPr lang="en-US" altLang="ko-KR" sz="11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표준편차</a:t>
                      </a:r>
                      <a:r>
                        <a:rPr lang="en-US" altLang="ko-KR" sz="1100" dirty="0">
                          <a:latin typeface="+mj-lt"/>
                        </a:rPr>
                        <a:t>**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479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dirty="0">
                          <a:effectLst/>
                          <a:latin typeface="+mj-lt"/>
                        </a:rPr>
                        <a:t>양천구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12866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113.4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94824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성동구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13190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114.8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4889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중랑구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13834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117.6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936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강서구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14178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119.0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79982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강동구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16406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128.1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460464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송파구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16974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130.3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561966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은평구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19623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140.1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0452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노원구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19671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140.3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37085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광진구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19823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140.8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07980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서대문구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20154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142.0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46712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dirty="0">
                          <a:effectLst/>
                          <a:latin typeface="+mj-lt"/>
                        </a:rPr>
                        <a:t>강남구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22423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06861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종로구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22742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68846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2678126" y="5850434"/>
            <a:ext cx="6835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승차총승객수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광진구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분산 순위는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크지 않음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err="1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하차총승객수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광진구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분산 순위는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번째로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크지 않음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610" y="4320373"/>
            <a:ext cx="5438621" cy="263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9E7D7649-F02E-454A-D4D7-B7E190D5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2846"/>
              </p:ext>
            </p:extLst>
          </p:nvPr>
        </p:nvGraphicFramePr>
        <p:xfrm>
          <a:off x="6224769" y="1837274"/>
          <a:ext cx="5438621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493">
                  <a:extLst>
                    <a:ext uri="{9D8B030D-6E8A-4147-A177-3AD203B41FA5}">
                      <a16:colId xmlns:a16="http://schemas.microsoft.com/office/drawing/2014/main" val="2940424610"/>
                    </a:ext>
                  </a:extLst>
                </a:gridCol>
                <a:gridCol w="1282896">
                  <a:extLst>
                    <a:ext uri="{9D8B030D-6E8A-4147-A177-3AD203B41FA5}">
                      <a16:colId xmlns:a16="http://schemas.microsoft.com/office/drawing/2014/main" val="95422876"/>
                    </a:ext>
                  </a:extLst>
                </a:gridCol>
                <a:gridCol w="1822116">
                  <a:extLst>
                    <a:ext uri="{9D8B030D-6E8A-4147-A177-3AD203B41FA5}">
                      <a16:colId xmlns:a16="http://schemas.microsoft.com/office/drawing/2014/main" val="3480927760"/>
                    </a:ext>
                  </a:extLst>
                </a:gridCol>
                <a:gridCol w="1822116">
                  <a:extLst>
                    <a:ext uri="{9D8B030D-6E8A-4147-A177-3AD203B41FA5}">
                      <a16:colId xmlns:a16="http://schemas.microsoft.com/office/drawing/2014/main" val="3312737929"/>
                    </a:ext>
                  </a:extLst>
                </a:gridCol>
              </a:tblGrid>
              <a:tr h="238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자치구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lt"/>
                        </a:rPr>
                        <a:t>승차총평균승객수의</a:t>
                      </a:r>
                      <a:endParaRPr lang="en-US" altLang="ko-KR" sz="11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분산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lt"/>
                        </a:rPr>
                        <a:t>승차총평균승객수의</a:t>
                      </a:r>
                      <a:endParaRPr lang="en-US" altLang="ko-KR" sz="1100" dirty="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+mj-lt"/>
                        </a:rPr>
                        <a:t>표준편차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479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dirty="0">
                          <a:effectLst/>
                          <a:latin typeface="+mj-lt"/>
                        </a:rPr>
                        <a:t>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23495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153.3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94824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영등포구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24195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304589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용산구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24354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156.1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4889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마포구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24592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157.0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936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성북구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26286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162.1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799823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도봉구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26532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162.9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460464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동작구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29792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172.6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561966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동대문구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30246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173.9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404525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구로구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32007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178.9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37085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서초구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32151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179.3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07980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금천구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36471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191.0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46712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>
                          <a:effectLst/>
                          <a:latin typeface="+mj-lt"/>
                        </a:rPr>
                        <a:t>강북구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38178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195.4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068612"/>
                  </a:ext>
                </a:extLst>
              </a:tr>
              <a:tr h="2388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dirty="0"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dirty="0">
                          <a:effectLst/>
                          <a:latin typeface="+mj-lt"/>
                        </a:rPr>
                        <a:t>관악구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61691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248.4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6884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1EDAF1-8C1A-EC6C-C454-04ED3D43AFBF}"/>
              </a:ext>
            </a:extLst>
          </p:cNvPr>
          <p:cNvSpPr txBox="1"/>
          <p:nvPr/>
        </p:nvSpPr>
        <p:spPr>
          <a:xfrm>
            <a:off x="2604304" y="5372954"/>
            <a:ext cx="343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aseline="3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분산은 소수 첫 번째 자리에서 반올림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200" baseline="3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**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표준편차는 소수 두 번째 자리에서 반올림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60C7D-D7B8-EC83-B032-8A6BBB37B96F}"/>
              </a:ext>
            </a:extLst>
          </p:cNvPr>
          <p:cNvSpPr txBox="1"/>
          <p:nvPr/>
        </p:nvSpPr>
        <p:spPr>
          <a:xfrm>
            <a:off x="449071" y="374621"/>
            <a:ext cx="904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035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1354171" y="3206649"/>
            <a:ext cx="9483685" cy="492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4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449070" y="1009561"/>
            <a:ext cx="636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서울시 지도상에서 이웃하는 자치구의 개수를 직접 셈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3A315B-4F3F-E58F-0E76-79B3D5568DFC}"/>
              </a:ext>
            </a:extLst>
          </p:cNvPr>
          <p:cNvGrpSpPr/>
          <p:nvPr/>
        </p:nvGrpSpPr>
        <p:grpSpPr>
          <a:xfrm>
            <a:off x="963253" y="1772337"/>
            <a:ext cx="4857681" cy="3721139"/>
            <a:chOff x="3657600" y="1772337"/>
            <a:chExt cx="4857681" cy="37211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CE83000-F4DA-6412-6E38-D59E4A945648}"/>
                </a:ext>
              </a:extLst>
            </p:cNvPr>
            <p:cNvGrpSpPr/>
            <p:nvPr/>
          </p:nvGrpSpPr>
          <p:grpSpPr>
            <a:xfrm>
              <a:off x="3676718" y="1799300"/>
              <a:ext cx="4838563" cy="3694176"/>
              <a:chOff x="1151210" y="5681472"/>
              <a:chExt cx="4838563" cy="3694176"/>
            </a:xfrm>
          </p:grpSpPr>
          <p:pic>
            <p:nvPicPr>
              <p:cNvPr id="14" name="Picture 4" descr="서울시청은 2018년 새해를 맞아 자치구 인사회를 갖는다 ">
                <a:extLst>
                  <a:ext uri="{FF2B5EF4-FFF2-40B4-BE49-F238E27FC236}">
                    <a16:creationId xmlns:a16="http://schemas.microsoft.com/office/drawing/2014/main" id="{5FE76812-D0DC-25A0-B631-49E716AB0A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9" t="4935" r="11678" b="3809"/>
              <a:stretch/>
            </p:blipFill>
            <p:spPr bwMode="auto">
              <a:xfrm>
                <a:off x="1151210" y="5681472"/>
                <a:ext cx="4838563" cy="3694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DDF3E-2979-C171-C6AE-08570D9E668D}"/>
                  </a:ext>
                </a:extLst>
              </p:cNvPr>
              <p:cNvSpPr txBox="1"/>
              <p:nvPr/>
            </p:nvSpPr>
            <p:spPr>
              <a:xfrm>
                <a:off x="4065476" y="6238677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DC4E78-FD85-108E-BCED-18AAED29393B}"/>
                  </a:ext>
                </a:extLst>
              </p:cNvPr>
              <p:cNvSpPr txBox="1"/>
              <p:nvPr/>
            </p:nvSpPr>
            <p:spPr>
              <a:xfrm>
                <a:off x="3803157" y="6542982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66B5248-BF66-64A3-1C3D-A1F296CC45D3}"/>
                  </a:ext>
                </a:extLst>
              </p:cNvPr>
              <p:cNvSpPr txBox="1"/>
              <p:nvPr/>
            </p:nvSpPr>
            <p:spPr>
              <a:xfrm>
                <a:off x="4513736" y="640845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26AAA6-D027-7F6D-B99B-E1DA144AC980}"/>
                  </a:ext>
                </a:extLst>
              </p:cNvPr>
              <p:cNvSpPr txBox="1"/>
              <p:nvPr/>
            </p:nvSpPr>
            <p:spPr>
              <a:xfrm>
                <a:off x="4718115" y="7083159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8C0931-A09D-3E21-2AEC-9ECF35C4B90E}"/>
                  </a:ext>
                </a:extLst>
              </p:cNvPr>
              <p:cNvSpPr txBox="1"/>
              <p:nvPr/>
            </p:nvSpPr>
            <p:spPr>
              <a:xfrm>
                <a:off x="4631297" y="752856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9B4E9-B6F0-38C8-52CB-4CC0F71C155A}"/>
                  </a:ext>
                </a:extLst>
              </p:cNvPr>
              <p:cNvSpPr txBox="1"/>
              <p:nvPr/>
            </p:nvSpPr>
            <p:spPr>
              <a:xfrm>
                <a:off x="4118122" y="7669705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F43D04-B520-1702-C22E-0369E4C97B2A}"/>
                  </a:ext>
                </a:extLst>
              </p:cNvPr>
              <p:cNvSpPr txBox="1"/>
              <p:nvPr/>
            </p:nvSpPr>
            <p:spPr>
              <a:xfrm>
                <a:off x="4281382" y="7285999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48F4ED-8391-45EC-6809-B4C536B6FA7A}"/>
                  </a:ext>
                </a:extLst>
              </p:cNvPr>
              <p:cNvSpPr txBox="1"/>
              <p:nvPr/>
            </p:nvSpPr>
            <p:spPr>
              <a:xfrm>
                <a:off x="3847345" y="7013559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409FD-B348-F415-8025-01F97848F98F}"/>
                  </a:ext>
                </a:extLst>
              </p:cNvPr>
              <p:cNvSpPr txBox="1"/>
              <p:nvPr/>
            </p:nvSpPr>
            <p:spPr>
              <a:xfrm>
                <a:off x="3466345" y="723320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418D62-E3E3-9594-C222-828D55450405}"/>
                  </a:ext>
                </a:extLst>
              </p:cNvPr>
              <p:cNvSpPr txBox="1"/>
              <p:nvPr/>
            </p:nvSpPr>
            <p:spPr>
              <a:xfrm>
                <a:off x="2863637" y="672136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C26A3B-C8A0-793A-2F07-D7B6F780588A}"/>
                  </a:ext>
                </a:extLst>
              </p:cNvPr>
              <p:cNvSpPr txBox="1"/>
              <p:nvPr/>
            </p:nvSpPr>
            <p:spPr>
              <a:xfrm>
                <a:off x="2959025" y="734724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C9D4F0-9BBD-D309-31DA-8E19CBD021A3}"/>
                  </a:ext>
                </a:extLst>
              </p:cNvPr>
              <p:cNvSpPr txBox="1"/>
              <p:nvPr/>
            </p:nvSpPr>
            <p:spPr>
              <a:xfrm>
                <a:off x="2730117" y="7537410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9561CA-7AE8-1513-8149-0D54B5A4A442}"/>
                  </a:ext>
                </a:extLst>
              </p:cNvPr>
              <p:cNvSpPr txBox="1"/>
              <p:nvPr/>
            </p:nvSpPr>
            <p:spPr>
              <a:xfrm>
                <a:off x="3438884" y="789536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5B5E88-69D3-6AC2-5289-CA8B095C1270}"/>
                  </a:ext>
                </a:extLst>
              </p:cNvPr>
              <p:cNvSpPr txBox="1"/>
              <p:nvPr/>
            </p:nvSpPr>
            <p:spPr>
              <a:xfrm>
                <a:off x="3755893" y="743222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28B6E1-E770-3279-2B17-824A5FFB93D3}"/>
                  </a:ext>
                </a:extLst>
              </p:cNvPr>
              <p:cNvSpPr txBox="1"/>
              <p:nvPr/>
            </p:nvSpPr>
            <p:spPr>
              <a:xfrm>
                <a:off x="5218350" y="767917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8A0638-631D-A6A5-BAAA-EFFB3F6295FB}"/>
                  </a:ext>
                </a:extLst>
              </p:cNvPr>
              <p:cNvSpPr txBox="1"/>
              <p:nvPr/>
            </p:nvSpPr>
            <p:spPr>
              <a:xfrm>
                <a:off x="4850729" y="823776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258CC2-B325-7CB3-3610-F5514A935A11}"/>
                  </a:ext>
                </a:extLst>
              </p:cNvPr>
              <p:cNvSpPr txBox="1"/>
              <p:nvPr/>
            </p:nvSpPr>
            <p:spPr>
              <a:xfrm>
                <a:off x="4221490" y="833082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6374C0-E5E7-0238-FB4D-F7FAED1318E3}"/>
                  </a:ext>
                </a:extLst>
              </p:cNvPr>
              <p:cNvSpPr txBox="1"/>
              <p:nvPr/>
            </p:nvSpPr>
            <p:spPr>
              <a:xfrm>
                <a:off x="3697992" y="823776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3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305217-9A6C-4965-2A51-7F94683B4E86}"/>
                  </a:ext>
                </a:extLst>
              </p:cNvPr>
              <p:cNvSpPr txBox="1"/>
              <p:nvPr/>
            </p:nvSpPr>
            <p:spPr>
              <a:xfrm>
                <a:off x="3261375" y="820844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3EB4D0-31AC-1AD4-2AA2-467BE95391F5}"/>
                  </a:ext>
                </a:extLst>
              </p:cNvPr>
              <p:cNvSpPr txBox="1"/>
              <p:nvPr/>
            </p:nvSpPr>
            <p:spPr>
              <a:xfrm>
                <a:off x="2684351" y="803826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0B9D6F-2A50-3E9E-7E9C-62C81A9B2F48}"/>
                  </a:ext>
                </a:extLst>
              </p:cNvPr>
              <p:cNvSpPr txBox="1"/>
              <p:nvPr/>
            </p:nvSpPr>
            <p:spPr>
              <a:xfrm>
                <a:off x="1871878" y="7956175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599D60D-F6EF-971F-5684-77A1D4C1CF83}"/>
                  </a:ext>
                </a:extLst>
              </p:cNvPr>
              <p:cNvSpPr txBox="1"/>
              <p:nvPr/>
            </p:nvSpPr>
            <p:spPr>
              <a:xfrm>
                <a:off x="1694603" y="7531205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54570F-E8C1-EB56-EBE2-A033F8A16380}"/>
                  </a:ext>
                </a:extLst>
              </p:cNvPr>
              <p:cNvSpPr txBox="1"/>
              <p:nvPr/>
            </p:nvSpPr>
            <p:spPr>
              <a:xfrm>
                <a:off x="1953695" y="8453426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0ADA74-0F0E-DDD2-2991-B29B6A03C64F}"/>
                  </a:ext>
                </a:extLst>
              </p:cNvPr>
              <p:cNvSpPr txBox="1"/>
              <p:nvPr/>
            </p:nvSpPr>
            <p:spPr>
              <a:xfrm>
                <a:off x="3080045" y="879027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4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1DA724-305B-5E9D-1692-13870365CB44}"/>
                  </a:ext>
                </a:extLst>
              </p:cNvPr>
              <p:cNvSpPr txBox="1"/>
              <p:nvPr/>
            </p:nvSpPr>
            <p:spPr>
              <a:xfrm>
                <a:off x="2534786" y="869058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8E02999-102F-AEF0-2980-D47D0D3AFF51}"/>
                </a:ext>
              </a:extLst>
            </p:cNvPr>
            <p:cNvSpPr/>
            <p:nvPr/>
          </p:nvSpPr>
          <p:spPr>
            <a:xfrm>
              <a:off x="3657600" y="1772337"/>
              <a:ext cx="792480" cy="16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224B4B-14B9-7156-BBC2-A463DBE95BD5}"/>
              </a:ext>
            </a:extLst>
          </p:cNvPr>
          <p:cNvSpPr txBox="1"/>
          <p:nvPr/>
        </p:nvSpPr>
        <p:spPr>
          <a:xfrm>
            <a:off x="5035933" y="4367339"/>
            <a:ext cx="6859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이웃하는 자치구의 수 </a:t>
            </a:r>
            <a:r>
              <a:rPr lang="ko-KR" altLang="en-US" sz="2000" b="1" dirty="0">
                <a:solidFill>
                  <a:srgbClr val="E61E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∝</a:t>
            </a:r>
            <a:r>
              <a:rPr lang="en-US" altLang="ko-KR" sz="2000" b="1" dirty="0">
                <a:solidFill>
                  <a:srgbClr val="E61E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81D4D9-BD37-15AF-3E89-30CF075FCF3B}"/>
              </a:ext>
            </a:extLst>
          </p:cNvPr>
          <p:cNvGrpSpPr/>
          <p:nvPr/>
        </p:nvGrpSpPr>
        <p:grpSpPr>
          <a:xfrm>
            <a:off x="6822615" y="2413186"/>
            <a:ext cx="3804247" cy="1513335"/>
            <a:chOff x="6864444" y="3613893"/>
            <a:chExt cx="3804247" cy="15133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8F0B3C-BE0B-B0E6-11CF-9B66F61D9AE5}"/>
                </a:ext>
              </a:extLst>
            </p:cNvPr>
            <p:cNvSpPr txBox="1"/>
            <p:nvPr/>
          </p:nvSpPr>
          <p:spPr>
            <a:xfrm>
              <a:off x="7236271" y="4111565"/>
              <a:ext cx="25426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상관계수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0.6027 </a:t>
              </a:r>
            </a:p>
            <a:p>
              <a:r>
                <a:rPr lang="en-US" altLang="ko-KR" sz="2000" i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-value: 0.0014</a:t>
              </a: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유의수준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0.05 (5%)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B19E3-EF1E-51BB-6BAE-C8E5DE1A9961}"/>
                </a:ext>
              </a:extLst>
            </p:cNvPr>
            <p:cNvSpPr txBox="1"/>
            <p:nvPr/>
          </p:nvSpPr>
          <p:spPr>
            <a:xfrm>
              <a:off x="6864444" y="3613893"/>
              <a:ext cx="3804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472C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강한</a:t>
              </a:r>
              <a:r>
                <a:rPr lang="en-US" altLang="ko-KR" sz="2800" dirty="0">
                  <a:solidFill>
                    <a:srgbClr val="4472C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(strong)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상관계수</a:t>
              </a:r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D1C4C9-9510-C789-8D0B-1436C1EF5941}"/>
              </a:ext>
            </a:extLst>
          </p:cNvPr>
          <p:cNvSpPr txBox="1"/>
          <p:nvPr/>
        </p:nvSpPr>
        <p:spPr>
          <a:xfrm>
            <a:off x="449071" y="328114"/>
            <a:ext cx="977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3019F5-3F39-545F-90AF-E395CC4FB4DB}"/>
              </a:ext>
            </a:extLst>
          </p:cNvPr>
          <p:cNvCxnSpPr>
            <a:cxnSpLocks/>
          </p:cNvCxnSpPr>
          <p:nvPr/>
        </p:nvCxnSpPr>
        <p:spPr>
          <a:xfrm>
            <a:off x="3010461" y="2825406"/>
            <a:ext cx="240914" cy="205009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A3A44D-1D7A-C66D-2380-AE6703BB3A25}"/>
              </a:ext>
            </a:extLst>
          </p:cNvPr>
          <p:cNvCxnSpPr>
            <a:cxnSpLocks/>
          </p:cNvCxnSpPr>
          <p:nvPr/>
        </p:nvCxnSpPr>
        <p:spPr>
          <a:xfrm flipV="1">
            <a:off x="3407854" y="2855192"/>
            <a:ext cx="157941" cy="212429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7D99214-D6FD-4C2F-0CF9-76208D28BE4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065924" y="3489536"/>
            <a:ext cx="231582" cy="46933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A9C28FC-EDDE-0FF1-8EC3-AA0B030F4D21}"/>
              </a:ext>
            </a:extLst>
          </p:cNvPr>
          <p:cNvCxnSpPr>
            <a:cxnSpLocks/>
          </p:cNvCxnSpPr>
          <p:nvPr/>
        </p:nvCxnSpPr>
        <p:spPr>
          <a:xfrm flipH="1">
            <a:off x="3362326" y="3529680"/>
            <a:ext cx="17810" cy="173808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568203-99AA-0BD4-A756-6D102374568B}"/>
              </a:ext>
            </a:extLst>
          </p:cNvPr>
          <p:cNvCxnSpPr>
            <a:cxnSpLocks/>
          </p:cNvCxnSpPr>
          <p:nvPr/>
        </p:nvCxnSpPr>
        <p:spPr>
          <a:xfrm>
            <a:off x="3757877" y="3486319"/>
            <a:ext cx="223630" cy="43361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7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317EBC-E2E5-1676-D38D-F2232450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17" y="3665907"/>
            <a:ext cx="2923157" cy="28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49193A-9942-E9A5-F176-F22B49D8DA37}"/>
              </a:ext>
            </a:extLst>
          </p:cNvPr>
          <p:cNvSpPr/>
          <p:nvPr/>
        </p:nvSpPr>
        <p:spPr>
          <a:xfrm rot="10800000">
            <a:off x="2419345" y="4052125"/>
            <a:ext cx="2594694" cy="2207701"/>
          </a:xfrm>
          <a:custGeom>
            <a:avLst/>
            <a:gdLst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30715 w 4330715"/>
              <a:gd name="connsiteY2" fmla="*/ 314204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23095 w 4330715"/>
              <a:gd name="connsiteY2" fmla="*/ 59696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87769"/>
              <a:gd name="connsiteX1" fmla="*/ 4330715 w 4330715"/>
              <a:gd name="connsiteY1" fmla="*/ 0 h 3187769"/>
              <a:gd name="connsiteX2" fmla="*/ 4323095 w 4330715"/>
              <a:gd name="connsiteY2" fmla="*/ 596969 h 3187769"/>
              <a:gd name="connsiteX3" fmla="*/ 0 w 4330715"/>
              <a:gd name="connsiteY3" fmla="*/ 3187769 h 3187769"/>
              <a:gd name="connsiteX4" fmla="*/ 0 w 4330715"/>
              <a:gd name="connsiteY4" fmla="*/ 0 h 3187769"/>
              <a:gd name="connsiteX0" fmla="*/ 0 w 4353575"/>
              <a:gd name="connsiteY0" fmla="*/ 0 h 3187769"/>
              <a:gd name="connsiteX1" fmla="*/ 4330715 w 4353575"/>
              <a:gd name="connsiteY1" fmla="*/ 0 h 3187769"/>
              <a:gd name="connsiteX2" fmla="*/ 4353575 w 4353575"/>
              <a:gd name="connsiteY2" fmla="*/ 943649 h 3187769"/>
              <a:gd name="connsiteX3" fmla="*/ 0 w 4353575"/>
              <a:gd name="connsiteY3" fmla="*/ 3187769 h 3187769"/>
              <a:gd name="connsiteX4" fmla="*/ 0 w 4353575"/>
              <a:gd name="connsiteY4" fmla="*/ 0 h 3187769"/>
              <a:gd name="connsiteX0" fmla="*/ 15240 w 4368815"/>
              <a:gd name="connsiteY0" fmla="*/ 0 h 3213934"/>
              <a:gd name="connsiteX1" fmla="*/ 4345955 w 4368815"/>
              <a:gd name="connsiteY1" fmla="*/ 0 h 3213934"/>
              <a:gd name="connsiteX2" fmla="*/ 4368815 w 4368815"/>
              <a:gd name="connsiteY2" fmla="*/ 943649 h 3213934"/>
              <a:gd name="connsiteX3" fmla="*/ 0 w 4368815"/>
              <a:gd name="connsiteY3" fmla="*/ 3213934 h 3213934"/>
              <a:gd name="connsiteX4" fmla="*/ 15240 w 4368815"/>
              <a:gd name="connsiteY4" fmla="*/ 0 h 3213934"/>
              <a:gd name="connsiteX0" fmla="*/ 15240 w 4353575"/>
              <a:gd name="connsiteY0" fmla="*/ 0 h 3213934"/>
              <a:gd name="connsiteX1" fmla="*/ 4345955 w 4353575"/>
              <a:gd name="connsiteY1" fmla="*/ 0 h 3213934"/>
              <a:gd name="connsiteX2" fmla="*/ 4353575 w 4353575"/>
              <a:gd name="connsiteY2" fmla="*/ 937108 h 3213934"/>
              <a:gd name="connsiteX3" fmla="*/ 0 w 4353575"/>
              <a:gd name="connsiteY3" fmla="*/ 3213934 h 3213934"/>
              <a:gd name="connsiteX4" fmla="*/ 15240 w 435357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38335 w 4345955"/>
              <a:gd name="connsiteY2" fmla="*/ 937108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45955 w 4345955"/>
              <a:gd name="connsiteY2" fmla="*/ 950191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45955"/>
              <a:gd name="connsiteY0" fmla="*/ 0 h 3231781"/>
              <a:gd name="connsiteX1" fmla="*/ 4345955 w 4345955"/>
              <a:gd name="connsiteY1" fmla="*/ 0 h 3231781"/>
              <a:gd name="connsiteX2" fmla="*/ 4345955 w 4345955"/>
              <a:gd name="connsiteY2" fmla="*/ 950191 h 3231781"/>
              <a:gd name="connsiteX3" fmla="*/ 0 w 4345955"/>
              <a:gd name="connsiteY3" fmla="*/ 3231781 h 3231781"/>
              <a:gd name="connsiteX4" fmla="*/ 15240 w 4345955"/>
              <a:gd name="connsiteY4" fmla="*/ 0 h 323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5955" h="3231781">
                <a:moveTo>
                  <a:pt x="15240" y="0"/>
                </a:moveTo>
                <a:lnTo>
                  <a:pt x="4345955" y="0"/>
                </a:lnTo>
                <a:lnTo>
                  <a:pt x="4345955" y="950191"/>
                </a:lnTo>
                <a:lnTo>
                  <a:pt x="0" y="3231781"/>
                </a:lnTo>
                <a:lnTo>
                  <a:pt x="15240" y="0"/>
                </a:ln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EC2A9F8-ED81-8D2B-65A4-A2A48C245389}"/>
              </a:ext>
            </a:extLst>
          </p:cNvPr>
          <p:cNvGrpSpPr/>
          <p:nvPr/>
        </p:nvGrpSpPr>
        <p:grpSpPr>
          <a:xfrm>
            <a:off x="6321605" y="4153445"/>
            <a:ext cx="4299998" cy="1231106"/>
            <a:chOff x="6096000" y="1748659"/>
            <a:chExt cx="4299998" cy="1231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6C5C92-9A18-7D2F-9873-0080507FB9D3}"/>
                </a:ext>
              </a:extLst>
            </p:cNvPr>
            <p:cNvSpPr txBox="1"/>
            <p:nvPr/>
          </p:nvSpPr>
          <p:spPr>
            <a:xfrm>
              <a:off x="6480368" y="2394990"/>
              <a:ext cx="3607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∴ 버스 노선 추가 고려 해도 됨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2B2DBC7-2219-94B6-166A-79ADC3E509A7}"/>
                </a:ext>
              </a:extLst>
            </p:cNvPr>
            <p:cNvGrpSpPr/>
            <p:nvPr/>
          </p:nvGrpSpPr>
          <p:grpSpPr>
            <a:xfrm>
              <a:off x="6096000" y="1748659"/>
              <a:ext cx="4299998" cy="646331"/>
              <a:chOff x="6096000" y="1748659"/>
              <a:chExt cx="4299998" cy="64633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4230BDB-080A-6D34-A872-4E27D9306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3578" y="2374373"/>
                <a:ext cx="4262420" cy="0"/>
              </a:xfrm>
              <a:prstGeom prst="line">
                <a:avLst/>
              </a:prstGeom>
              <a:ln w="28575">
                <a:solidFill>
                  <a:srgbClr val="E61E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C65D86-AE52-482F-1056-B15F25151020}"/>
                  </a:ext>
                </a:extLst>
              </p:cNvPr>
              <p:cNvSpPr txBox="1"/>
              <p:nvPr/>
            </p:nvSpPr>
            <p:spPr>
              <a:xfrm>
                <a:off x="6096000" y="1748659"/>
                <a:ext cx="40863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Case 2.</a:t>
                </a:r>
              </a:p>
              <a:p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인접한 구의 수에 비해 노선수가 적은 경우</a:t>
                </a:r>
                <a:endPara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C2C6ACE-0E8B-055F-4350-58F07E3F5851}"/>
              </a:ext>
            </a:extLst>
          </p:cNvPr>
          <p:cNvSpPr txBox="1"/>
          <p:nvPr/>
        </p:nvSpPr>
        <p:spPr>
          <a:xfrm>
            <a:off x="449071" y="328114"/>
            <a:ext cx="977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1DA6F9-E954-BEB0-8C0E-15CB0E9EAE8C}"/>
              </a:ext>
            </a:extLst>
          </p:cNvPr>
          <p:cNvGrpSpPr/>
          <p:nvPr/>
        </p:nvGrpSpPr>
        <p:grpSpPr>
          <a:xfrm>
            <a:off x="6214793" y="1551944"/>
            <a:ext cx="4299998" cy="1231106"/>
            <a:chOff x="6096000" y="1748659"/>
            <a:chExt cx="4299998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42C58A-69FE-201E-688A-5A70D6B03E0A}"/>
                </a:ext>
              </a:extLst>
            </p:cNvPr>
            <p:cNvSpPr txBox="1"/>
            <p:nvPr/>
          </p:nvSpPr>
          <p:spPr>
            <a:xfrm>
              <a:off x="6480368" y="2394990"/>
              <a:ext cx="3607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∴ 버스 노선 추가 고려하지 않아도 됨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39D257-C89C-8860-F806-355F82C301E1}"/>
                </a:ext>
              </a:extLst>
            </p:cNvPr>
            <p:cNvGrpSpPr/>
            <p:nvPr/>
          </p:nvGrpSpPr>
          <p:grpSpPr>
            <a:xfrm>
              <a:off x="6096000" y="1748659"/>
              <a:ext cx="4299998" cy="646331"/>
              <a:chOff x="6096000" y="1748659"/>
              <a:chExt cx="4299998" cy="646331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CF6EA30-267A-6087-CB40-90B748002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3578" y="2374373"/>
                <a:ext cx="4262420" cy="0"/>
              </a:xfrm>
              <a:prstGeom prst="line">
                <a:avLst/>
              </a:prstGeom>
              <a:ln w="28575">
                <a:solidFill>
                  <a:srgbClr val="E61E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6C037D-B604-CAF2-EFC1-44B540A66548}"/>
                  </a:ext>
                </a:extLst>
              </p:cNvPr>
              <p:cNvSpPr txBox="1"/>
              <p:nvPr/>
            </p:nvSpPr>
            <p:spPr>
              <a:xfrm>
                <a:off x="6096000" y="1748659"/>
                <a:ext cx="40863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Case 1.</a:t>
                </a:r>
              </a:p>
              <a:p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인접한 구의 수에 비해 노선수가 많은 경우</a:t>
                </a:r>
                <a:endPara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8CAEDCDC-C387-B8F5-435B-C1C7865F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17" y="851334"/>
            <a:ext cx="2923157" cy="28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2F2F2472-E833-9CA3-01AF-7F20F156BB52}"/>
              </a:ext>
            </a:extLst>
          </p:cNvPr>
          <p:cNvSpPr/>
          <p:nvPr/>
        </p:nvSpPr>
        <p:spPr>
          <a:xfrm>
            <a:off x="2425441" y="901652"/>
            <a:ext cx="2588598" cy="1899686"/>
          </a:xfrm>
          <a:custGeom>
            <a:avLst/>
            <a:gdLst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30715 w 4330715"/>
              <a:gd name="connsiteY2" fmla="*/ 314204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23095 w 4330715"/>
              <a:gd name="connsiteY2" fmla="*/ 59696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87769"/>
              <a:gd name="connsiteX1" fmla="*/ 4330715 w 4330715"/>
              <a:gd name="connsiteY1" fmla="*/ 0 h 3187769"/>
              <a:gd name="connsiteX2" fmla="*/ 4323095 w 4330715"/>
              <a:gd name="connsiteY2" fmla="*/ 596969 h 3187769"/>
              <a:gd name="connsiteX3" fmla="*/ 0 w 4330715"/>
              <a:gd name="connsiteY3" fmla="*/ 3187769 h 3187769"/>
              <a:gd name="connsiteX4" fmla="*/ 0 w 4330715"/>
              <a:gd name="connsiteY4" fmla="*/ 0 h 3187769"/>
              <a:gd name="connsiteX0" fmla="*/ 0 w 4353575"/>
              <a:gd name="connsiteY0" fmla="*/ 0 h 3187769"/>
              <a:gd name="connsiteX1" fmla="*/ 4330715 w 4353575"/>
              <a:gd name="connsiteY1" fmla="*/ 0 h 3187769"/>
              <a:gd name="connsiteX2" fmla="*/ 4353575 w 4353575"/>
              <a:gd name="connsiteY2" fmla="*/ 943649 h 3187769"/>
              <a:gd name="connsiteX3" fmla="*/ 0 w 4353575"/>
              <a:gd name="connsiteY3" fmla="*/ 3187769 h 3187769"/>
              <a:gd name="connsiteX4" fmla="*/ 0 w 4353575"/>
              <a:gd name="connsiteY4" fmla="*/ 0 h 3187769"/>
              <a:gd name="connsiteX0" fmla="*/ 15240 w 4368815"/>
              <a:gd name="connsiteY0" fmla="*/ 0 h 3213934"/>
              <a:gd name="connsiteX1" fmla="*/ 4345955 w 4368815"/>
              <a:gd name="connsiteY1" fmla="*/ 0 h 3213934"/>
              <a:gd name="connsiteX2" fmla="*/ 4368815 w 4368815"/>
              <a:gd name="connsiteY2" fmla="*/ 943649 h 3213934"/>
              <a:gd name="connsiteX3" fmla="*/ 0 w 4368815"/>
              <a:gd name="connsiteY3" fmla="*/ 3213934 h 3213934"/>
              <a:gd name="connsiteX4" fmla="*/ 15240 w 4368815"/>
              <a:gd name="connsiteY4" fmla="*/ 0 h 3213934"/>
              <a:gd name="connsiteX0" fmla="*/ 15240 w 4353575"/>
              <a:gd name="connsiteY0" fmla="*/ 0 h 3213934"/>
              <a:gd name="connsiteX1" fmla="*/ 4345955 w 4353575"/>
              <a:gd name="connsiteY1" fmla="*/ 0 h 3213934"/>
              <a:gd name="connsiteX2" fmla="*/ 4353575 w 4353575"/>
              <a:gd name="connsiteY2" fmla="*/ 937108 h 3213934"/>
              <a:gd name="connsiteX3" fmla="*/ 0 w 4353575"/>
              <a:gd name="connsiteY3" fmla="*/ 3213934 h 3213934"/>
              <a:gd name="connsiteX4" fmla="*/ 15240 w 435357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38335 w 4345955"/>
              <a:gd name="connsiteY2" fmla="*/ 937108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45955 w 4345955"/>
              <a:gd name="connsiteY2" fmla="*/ 950191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260239 w 4345955"/>
              <a:gd name="connsiteY2" fmla="*/ 632526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78099"/>
              <a:gd name="connsiteY0" fmla="*/ 0 h 3213934"/>
              <a:gd name="connsiteX1" fmla="*/ 4345955 w 4378099"/>
              <a:gd name="connsiteY1" fmla="*/ 0 h 3213934"/>
              <a:gd name="connsiteX2" fmla="*/ 4378099 w 4378099"/>
              <a:gd name="connsiteY2" fmla="*/ 599664 h 3213934"/>
              <a:gd name="connsiteX3" fmla="*/ 0 w 4378099"/>
              <a:gd name="connsiteY3" fmla="*/ 3213934 h 3213934"/>
              <a:gd name="connsiteX4" fmla="*/ 15240 w 4378099"/>
              <a:gd name="connsiteY4" fmla="*/ 0 h 3213934"/>
              <a:gd name="connsiteX0" fmla="*/ 15240 w 4378099"/>
              <a:gd name="connsiteY0" fmla="*/ 0 h 3213934"/>
              <a:gd name="connsiteX1" fmla="*/ 4345955 w 4378099"/>
              <a:gd name="connsiteY1" fmla="*/ 0 h 3213934"/>
              <a:gd name="connsiteX2" fmla="*/ 4378099 w 4378099"/>
              <a:gd name="connsiteY2" fmla="*/ 578633 h 3213934"/>
              <a:gd name="connsiteX3" fmla="*/ 0 w 4378099"/>
              <a:gd name="connsiteY3" fmla="*/ 3213934 h 3213934"/>
              <a:gd name="connsiteX4" fmla="*/ 15240 w 4378099"/>
              <a:gd name="connsiteY4" fmla="*/ 0 h 3213934"/>
              <a:gd name="connsiteX0" fmla="*/ 4954 w 4367813"/>
              <a:gd name="connsiteY0" fmla="*/ 0 h 3277029"/>
              <a:gd name="connsiteX1" fmla="*/ 4335669 w 4367813"/>
              <a:gd name="connsiteY1" fmla="*/ 0 h 3277029"/>
              <a:gd name="connsiteX2" fmla="*/ 4367813 w 4367813"/>
              <a:gd name="connsiteY2" fmla="*/ 578633 h 3277029"/>
              <a:gd name="connsiteX3" fmla="*/ 0 w 4367813"/>
              <a:gd name="connsiteY3" fmla="*/ 3277029 h 3277029"/>
              <a:gd name="connsiteX4" fmla="*/ 4954 w 4367813"/>
              <a:gd name="connsiteY4" fmla="*/ 0 h 327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13" h="3277029">
                <a:moveTo>
                  <a:pt x="4954" y="0"/>
                </a:moveTo>
                <a:lnTo>
                  <a:pt x="4335669" y="0"/>
                </a:lnTo>
                <a:lnTo>
                  <a:pt x="4367813" y="578633"/>
                </a:lnTo>
                <a:lnTo>
                  <a:pt x="0" y="3277029"/>
                </a:lnTo>
                <a:cubicBezTo>
                  <a:pt x="1651" y="2184686"/>
                  <a:pt x="3303" y="1092343"/>
                  <a:pt x="4954" y="0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64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449071" y="328114"/>
            <a:ext cx="977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F9EB66-974F-EDC1-5C87-CF6831D98F5C}"/>
              </a:ext>
            </a:extLst>
          </p:cNvPr>
          <p:cNvGrpSpPr/>
          <p:nvPr/>
        </p:nvGrpSpPr>
        <p:grpSpPr>
          <a:xfrm>
            <a:off x="3279758" y="919940"/>
            <a:ext cx="5632483" cy="5527880"/>
            <a:chOff x="3279758" y="919940"/>
            <a:chExt cx="5632483" cy="552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2B75EB-D9E7-1971-DC73-6AB52BBAF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758" y="919940"/>
              <a:ext cx="5632483" cy="5527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F1980B-0225-EB70-70E9-FCE809EE53A9}"/>
                </a:ext>
              </a:extLst>
            </p:cNvPr>
            <p:cNvSpPr/>
            <p:nvPr/>
          </p:nvSpPr>
          <p:spPr>
            <a:xfrm rot="10800000">
              <a:off x="3850640" y="1676399"/>
              <a:ext cx="4982209" cy="4279899"/>
            </a:xfrm>
            <a:custGeom>
              <a:avLst/>
              <a:gdLst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30715 w 4330715"/>
                <a:gd name="connsiteY2" fmla="*/ 314204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23095 w 4330715"/>
                <a:gd name="connsiteY2" fmla="*/ 59696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87769"/>
                <a:gd name="connsiteX1" fmla="*/ 4330715 w 4330715"/>
                <a:gd name="connsiteY1" fmla="*/ 0 h 3187769"/>
                <a:gd name="connsiteX2" fmla="*/ 4323095 w 4330715"/>
                <a:gd name="connsiteY2" fmla="*/ 596969 h 3187769"/>
                <a:gd name="connsiteX3" fmla="*/ 0 w 4330715"/>
                <a:gd name="connsiteY3" fmla="*/ 3187769 h 3187769"/>
                <a:gd name="connsiteX4" fmla="*/ 0 w 4330715"/>
                <a:gd name="connsiteY4" fmla="*/ 0 h 3187769"/>
                <a:gd name="connsiteX0" fmla="*/ 0 w 4353575"/>
                <a:gd name="connsiteY0" fmla="*/ 0 h 3187769"/>
                <a:gd name="connsiteX1" fmla="*/ 4330715 w 4353575"/>
                <a:gd name="connsiteY1" fmla="*/ 0 h 3187769"/>
                <a:gd name="connsiteX2" fmla="*/ 4353575 w 4353575"/>
                <a:gd name="connsiteY2" fmla="*/ 943649 h 3187769"/>
                <a:gd name="connsiteX3" fmla="*/ 0 w 4353575"/>
                <a:gd name="connsiteY3" fmla="*/ 3187769 h 3187769"/>
                <a:gd name="connsiteX4" fmla="*/ 0 w 4353575"/>
                <a:gd name="connsiteY4" fmla="*/ 0 h 3187769"/>
                <a:gd name="connsiteX0" fmla="*/ 15240 w 4368815"/>
                <a:gd name="connsiteY0" fmla="*/ 0 h 3213934"/>
                <a:gd name="connsiteX1" fmla="*/ 4345955 w 4368815"/>
                <a:gd name="connsiteY1" fmla="*/ 0 h 3213934"/>
                <a:gd name="connsiteX2" fmla="*/ 4368815 w 4368815"/>
                <a:gd name="connsiteY2" fmla="*/ 943649 h 3213934"/>
                <a:gd name="connsiteX3" fmla="*/ 0 w 4368815"/>
                <a:gd name="connsiteY3" fmla="*/ 3213934 h 3213934"/>
                <a:gd name="connsiteX4" fmla="*/ 15240 w 4368815"/>
                <a:gd name="connsiteY4" fmla="*/ 0 h 3213934"/>
                <a:gd name="connsiteX0" fmla="*/ 15240 w 4353575"/>
                <a:gd name="connsiteY0" fmla="*/ 0 h 3213934"/>
                <a:gd name="connsiteX1" fmla="*/ 4345955 w 4353575"/>
                <a:gd name="connsiteY1" fmla="*/ 0 h 3213934"/>
                <a:gd name="connsiteX2" fmla="*/ 4353575 w 4353575"/>
                <a:gd name="connsiteY2" fmla="*/ 937108 h 3213934"/>
                <a:gd name="connsiteX3" fmla="*/ 0 w 4353575"/>
                <a:gd name="connsiteY3" fmla="*/ 3213934 h 3213934"/>
                <a:gd name="connsiteX4" fmla="*/ 15240 w 435357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38335 w 4345955"/>
                <a:gd name="connsiteY2" fmla="*/ 937108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45955 w 4345955"/>
                <a:gd name="connsiteY2" fmla="*/ 950191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15240 w 4354836"/>
                <a:gd name="connsiteY0" fmla="*/ 0 h 3213934"/>
                <a:gd name="connsiteX1" fmla="*/ 4345955 w 4354836"/>
                <a:gd name="connsiteY1" fmla="*/ 0 h 3213934"/>
                <a:gd name="connsiteX2" fmla="*/ 4354836 w 4354836"/>
                <a:gd name="connsiteY2" fmla="*/ 973080 h 3213934"/>
                <a:gd name="connsiteX3" fmla="*/ 0 w 4354836"/>
                <a:gd name="connsiteY3" fmla="*/ 3213934 h 3213934"/>
                <a:gd name="connsiteX4" fmla="*/ 15240 w 4354836"/>
                <a:gd name="connsiteY4" fmla="*/ 0 h 321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4836" h="3213934">
                  <a:moveTo>
                    <a:pt x="15240" y="0"/>
                  </a:moveTo>
                  <a:lnTo>
                    <a:pt x="4345955" y="0"/>
                  </a:lnTo>
                  <a:cubicBezTo>
                    <a:pt x="4348915" y="324360"/>
                    <a:pt x="4351876" y="648720"/>
                    <a:pt x="4354836" y="973080"/>
                  </a:cubicBezTo>
                  <a:lnTo>
                    <a:pt x="0" y="3213934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4472C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1A6D6E-A0B0-4E19-A361-D09631B0A6F9}"/>
                </a:ext>
              </a:extLst>
            </p:cNvPr>
            <p:cNvSpPr/>
            <p:nvPr/>
          </p:nvSpPr>
          <p:spPr>
            <a:xfrm>
              <a:off x="6139824" y="4499355"/>
              <a:ext cx="414000" cy="41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9F6BDED7-0CFE-87C5-1FD9-7855B9CED6C0}"/>
              </a:ext>
            </a:extLst>
          </p:cNvPr>
          <p:cNvSpPr/>
          <p:nvPr/>
        </p:nvSpPr>
        <p:spPr>
          <a:xfrm>
            <a:off x="7283626" y="3645915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8E64D4-C6EE-A19D-7654-69F9CCCEC5F9}"/>
              </a:ext>
            </a:extLst>
          </p:cNvPr>
          <p:cNvSpPr/>
          <p:nvPr/>
        </p:nvSpPr>
        <p:spPr>
          <a:xfrm>
            <a:off x="7283626" y="4128521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DAB58B0-097A-CA41-7327-339E6F69644A}"/>
              </a:ext>
            </a:extLst>
          </p:cNvPr>
          <p:cNvSpPr/>
          <p:nvPr/>
        </p:nvSpPr>
        <p:spPr>
          <a:xfrm>
            <a:off x="3860800" y="5472161"/>
            <a:ext cx="414000" cy="41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1A1CF-49A7-2547-2FD3-1933F303D5E2}"/>
              </a:ext>
            </a:extLst>
          </p:cNvPr>
          <p:cNvSpPr txBox="1"/>
          <p:nvPr/>
        </p:nvSpPr>
        <p:spPr>
          <a:xfrm>
            <a:off x="9368383" y="2305615"/>
            <a:ext cx="1218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강동구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광진구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중랑구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노원구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성동구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81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449071" y="328114"/>
            <a:ext cx="4136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설치해야 하는 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C28DE-72F8-FE3B-D035-4D64EDE1935F}"/>
              </a:ext>
            </a:extLst>
          </p:cNvPr>
          <p:cNvSpPr txBox="1"/>
          <p:nvPr/>
        </p:nvSpPr>
        <p:spPr>
          <a:xfrm>
            <a:off x="963251" y="1112338"/>
            <a:ext cx="7889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승차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관계가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08A32-F65F-122A-682C-ACB95F5B1ADF}"/>
              </a:ext>
            </a:extLst>
          </p:cNvPr>
          <p:cNvSpPr txBox="1"/>
          <p:nvPr/>
        </p:nvSpPr>
        <p:spPr>
          <a:xfrm>
            <a:off x="963252" y="2887408"/>
            <a:ext cx="910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15FE3-5BD2-55E0-0FD0-E1BFB04F84C2}"/>
              </a:ext>
            </a:extLst>
          </p:cNvPr>
          <p:cNvSpPr txBox="1"/>
          <p:nvPr/>
        </p:nvSpPr>
        <p:spPr>
          <a:xfrm>
            <a:off x="963250" y="1565273"/>
            <a:ext cx="9649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•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노선수에 비해 승차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평균승객수가 많다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용산구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강북구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동대문구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광진구</a:t>
            </a:r>
            <a:endParaRPr lang="en-US" altLang="ko-KR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• 버스이용정도가 적다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성동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광진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강동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중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송파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5EC47-F52C-29EE-183B-1EF45E095AEA}"/>
              </a:ext>
            </a:extLst>
          </p:cNvPr>
          <p:cNvSpPr txBox="1"/>
          <p:nvPr/>
        </p:nvSpPr>
        <p:spPr>
          <a:xfrm>
            <a:off x="963250" y="3349073"/>
            <a:ext cx="878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• 강동구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광진구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성동구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중랑구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노원구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01775-765B-A4BE-129F-2C72F53A43A9}"/>
              </a:ext>
            </a:extLst>
          </p:cNvPr>
          <p:cNvSpPr txBox="1"/>
          <p:nvPr/>
        </p:nvSpPr>
        <p:spPr>
          <a:xfrm>
            <a:off x="1882391" y="4899662"/>
            <a:ext cx="8427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 설치</a:t>
            </a:r>
            <a:r>
              <a:rPr lang="en-US" altLang="ko-KR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광진구</a:t>
            </a:r>
          </a:p>
        </p:txBody>
      </p:sp>
      <p:pic>
        <p:nvPicPr>
          <p:cNvPr id="9" name="그림 8" descr="로고이(가) 표시된 사진&#10;&#10;자동 생성된 설명">
            <a:extLst>
              <a:ext uri="{FF2B5EF4-FFF2-40B4-BE49-F238E27FC236}">
                <a16:creationId xmlns:a16="http://schemas.microsoft.com/office/drawing/2014/main" id="{1D46B0D3-E9F3-3C79-6A9C-9FFD8EB1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51" y="2941425"/>
            <a:ext cx="3862649" cy="27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1282026" y="3144960"/>
            <a:ext cx="96279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5106788" y="3044279"/>
            <a:ext cx="1978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 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7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4019214" y="2757945"/>
            <a:ext cx="40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이동시간과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이용률의 상관계수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9EB65-C989-9D69-C9B6-112ABD2E4896}"/>
              </a:ext>
            </a:extLst>
          </p:cNvPr>
          <p:cNvSpPr txBox="1"/>
          <p:nvPr/>
        </p:nvSpPr>
        <p:spPr>
          <a:xfrm>
            <a:off x="449071" y="374621"/>
            <a:ext cx="829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이동시간은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3085178" y="5419049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 높음  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이동시간이 적음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021C4-C4B7-8804-D04D-276811D3EE38}"/>
              </a:ext>
            </a:extLst>
          </p:cNvPr>
          <p:cNvSpPr txBox="1"/>
          <p:nvPr/>
        </p:nvSpPr>
        <p:spPr>
          <a:xfrm>
            <a:off x="2739384" y="50835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lang="en-US" altLang="ko-KR" sz="20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F4FC9-B3FB-7333-E431-27083120EDB1}"/>
              </a:ext>
            </a:extLst>
          </p:cNvPr>
          <p:cNvSpPr txBox="1"/>
          <p:nvPr/>
        </p:nvSpPr>
        <p:spPr>
          <a:xfrm>
            <a:off x="5891696" y="538827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61E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∝</a:t>
            </a:r>
            <a:endParaRPr lang="en-US" altLang="ko-KR" sz="2800" b="1" dirty="0">
              <a:solidFill>
                <a:srgbClr val="E61E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EC7035-83FD-DACE-967D-DF853DB30EB1}"/>
              </a:ext>
            </a:extLst>
          </p:cNvPr>
          <p:cNvGrpSpPr/>
          <p:nvPr/>
        </p:nvGrpSpPr>
        <p:grpSpPr>
          <a:xfrm>
            <a:off x="2519953" y="1521002"/>
            <a:ext cx="6743485" cy="869890"/>
            <a:chOff x="232235" y="5928284"/>
            <a:chExt cx="3760248" cy="705061"/>
          </a:xfrm>
        </p:grpSpPr>
        <p:sp>
          <p:nvSpPr>
            <p:cNvPr id="28" name="직사각형 27"/>
            <p:cNvSpPr/>
            <p:nvPr/>
          </p:nvSpPr>
          <p:spPr>
            <a:xfrm>
              <a:off x="232235" y="6071654"/>
              <a:ext cx="20537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버스이용률</a:t>
              </a:r>
              <a:r>
                <a:rPr lang="ko-KR" altLang="en-US" sz="20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=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D8468-9F54-0E14-F48B-D49F39935386}"/>
                </a:ext>
              </a:extLst>
            </p:cNvPr>
            <p:cNvSpPr txBox="1"/>
            <p:nvPr/>
          </p:nvSpPr>
          <p:spPr>
            <a:xfrm>
              <a:off x="1479965" y="5928284"/>
              <a:ext cx="2076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승하차</a:t>
              </a:r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총 </a:t>
              </a:r>
              <a:r>
                <a:rPr lang="ko-KR" altLang="en-US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승객수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26825" y="6233235"/>
              <a:ext cx="158248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총 </a:t>
              </a:r>
              <a:r>
                <a:rPr lang="ko-KR" altLang="en-US" sz="20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이동인구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97686" y="6093339"/>
              <a:ext cx="8947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 100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796762" y="6216450"/>
              <a:ext cx="14038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5BD01B-B7EE-57CA-FE8B-30839B6728BC}"/>
              </a:ext>
            </a:extLst>
          </p:cNvPr>
          <p:cNvGrpSpPr/>
          <p:nvPr/>
        </p:nvGrpSpPr>
        <p:grpSpPr>
          <a:xfrm>
            <a:off x="4523463" y="3150620"/>
            <a:ext cx="3401893" cy="1513335"/>
            <a:chOff x="6864444" y="3613893"/>
            <a:chExt cx="3401893" cy="1513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4FDA60-16B9-33EC-1089-CE71C5A4A78A}"/>
                </a:ext>
              </a:extLst>
            </p:cNvPr>
            <p:cNvSpPr txBox="1"/>
            <p:nvPr/>
          </p:nvSpPr>
          <p:spPr>
            <a:xfrm>
              <a:off x="7236271" y="4111565"/>
              <a:ext cx="25426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상관계수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-0.5758</a:t>
              </a:r>
            </a:p>
            <a:p>
              <a:r>
                <a:rPr lang="en-US" altLang="ko-KR" sz="2000" i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-value: 0.0026</a:t>
              </a:r>
            </a:p>
            <a:p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유의수준</a:t>
              </a:r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: 0.05 (5%)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E570FC-9623-3D1A-2A21-E8F3AA8A3A75}"/>
                </a:ext>
              </a:extLst>
            </p:cNvPr>
            <p:cNvSpPr txBox="1"/>
            <p:nvPr/>
          </p:nvSpPr>
          <p:spPr>
            <a:xfrm>
              <a:off x="6864444" y="3613893"/>
              <a:ext cx="3401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4472C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중간정도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 상관계수</a:t>
              </a:r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48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603FA-9814-60B2-C40D-2636A2FF4C78}"/>
              </a:ext>
            </a:extLst>
          </p:cNvPr>
          <p:cNvSpPr txBox="1"/>
          <p:nvPr/>
        </p:nvSpPr>
        <p:spPr>
          <a:xfrm>
            <a:off x="449071" y="374621"/>
            <a:ext cx="829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이동시간은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KakaoTalk_20230420_224831037">
            <a:hlinkClick r:id="" action="ppaction://media"/>
            <a:extLst>
              <a:ext uri="{FF2B5EF4-FFF2-40B4-BE49-F238E27FC236}">
                <a16:creationId xmlns:a16="http://schemas.microsoft.com/office/drawing/2014/main" id="{A39467FB-E923-B5FA-B6E5-674BE09BE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6070" y="1132763"/>
            <a:ext cx="6499860" cy="48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9EB65-C989-9D69-C9B6-112ABD2E4896}"/>
              </a:ext>
            </a:extLst>
          </p:cNvPr>
          <p:cNvSpPr txBox="1"/>
          <p:nvPr/>
        </p:nvSpPr>
        <p:spPr>
          <a:xfrm>
            <a:off x="449071" y="374621"/>
            <a:ext cx="829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이동시간은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0E7513-8C7B-EE47-07E7-92D52CDE5D50}"/>
              </a:ext>
            </a:extLst>
          </p:cNvPr>
          <p:cNvGrpSpPr/>
          <p:nvPr/>
        </p:nvGrpSpPr>
        <p:grpSpPr>
          <a:xfrm>
            <a:off x="1471012" y="2090172"/>
            <a:ext cx="9284914" cy="2677656"/>
            <a:chOff x="1471012" y="2090172"/>
            <a:chExt cx="9284914" cy="2677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0E7979-15F6-04C6-5337-41B82D60FCBE}"/>
                </a:ext>
              </a:extLst>
            </p:cNvPr>
            <p:cNvSpPr txBox="1"/>
            <p:nvPr/>
          </p:nvSpPr>
          <p:spPr>
            <a:xfrm>
              <a:off x="1471012" y="2090172"/>
              <a:ext cx="928491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버스 이용이 많더라도 총 이동시간이 길다</a:t>
              </a:r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버스 정류장의 접근성이 좋지 않다</a:t>
              </a:r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버스 정류장의 </a:t>
              </a:r>
              <a:r>
                <a:rPr lang="ko-KR" altLang="en-US" sz="2800" dirty="0">
                  <a:solidFill>
                    <a:srgbClr val="E61E2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접근성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 좋지 않은 지역에 </a:t>
              </a:r>
              <a:r>
                <a:rPr lang="ko-KR" altLang="en-US" sz="2800" dirty="0">
                  <a:solidFill>
                    <a:srgbClr val="E61E2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정류장</a:t>
              </a:r>
              <a:r>
                <a:rPr lang="ko-KR" altLang="en-US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을 추가</a:t>
              </a:r>
              <a:endPara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화살표: 아래쪽 5">
              <a:extLst>
                <a:ext uri="{FF2B5EF4-FFF2-40B4-BE49-F238E27FC236}">
                  <a16:creationId xmlns:a16="http://schemas.microsoft.com/office/drawing/2014/main" id="{60D0553F-397B-A41C-2532-EC842E3A5C23}"/>
                </a:ext>
              </a:extLst>
            </p:cNvPr>
            <p:cNvSpPr/>
            <p:nvPr/>
          </p:nvSpPr>
          <p:spPr>
            <a:xfrm>
              <a:off x="5792884" y="3225338"/>
              <a:ext cx="641168" cy="837838"/>
            </a:xfrm>
            <a:prstGeom prst="downArrow">
              <a:avLst/>
            </a:prstGeom>
            <a:noFill/>
            <a:ln w="28575">
              <a:solidFill>
                <a:srgbClr val="E61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03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0999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6003634" y="1028343"/>
            <a:ext cx="18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5FCEF5-255D-64D7-16A9-DB883BF40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6"/>
          <a:stretch/>
        </p:blipFill>
        <p:spPr>
          <a:xfrm>
            <a:off x="2954627" y="816817"/>
            <a:ext cx="6410754" cy="559879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5DB5E8F-715A-2650-41F9-2509AF93357F}"/>
              </a:ext>
            </a:extLst>
          </p:cNvPr>
          <p:cNvSpPr/>
          <p:nvPr/>
        </p:nvSpPr>
        <p:spPr>
          <a:xfrm>
            <a:off x="3855799" y="938881"/>
            <a:ext cx="519316" cy="51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D85E1E8-E036-04A3-64B6-C123C4DD4BD5}"/>
              </a:ext>
            </a:extLst>
          </p:cNvPr>
          <p:cNvSpPr/>
          <p:nvPr/>
        </p:nvSpPr>
        <p:spPr>
          <a:xfrm>
            <a:off x="5103520" y="1983910"/>
            <a:ext cx="519316" cy="51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DFE2F16-9F1E-9850-5F7D-68B6DEF4FF46}"/>
              </a:ext>
            </a:extLst>
          </p:cNvPr>
          <p:cNvSpPr/>
          <p:nvPr/>
        </p:nvSpPr>
        <p:spPr>
          <a:xfrm>
            <a:off x="3711974" y="1724252"/>
            <a:ext cx="519316" cy="51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97F9CB-BEDC-4B6F-0C17-FABCB41C70C7}"/>
              </a:ext>
            </a:extLst>
          </p:cNvPr>
          <p:cNvSpPr/>
          <p:nvPr/>
        </p:nvSpPr>
        <p:spPr>
          <a:xfrm>
            <a:off x="8136682" y="3360613"/>
            <a:ext cx="519316" cy="51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7B483-FB49-87E8-D215-4AEF20BD99BD}"/>
              </a:ext>
            </a:extLst>
          </p:cNvPr>
          <p:cNvSpPr txBox="1"/>
          <p:nvPr/>
        </p:nvSpPr>
        <p:spPr>
          <a:xfrm>
            <a:off x="449071" y="374621"/>
            <a:ext cx="829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이동시간은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8C89C9-732F-4F06-D883-694226862201}"/>
              </a:ext>
            </a:extLst>
          </p:cNvPr>
          <p:cNvCxnSpPr>
            <a:cxnSpLocks/>
          </p:cNvCxnSpPr>
          <p:nvPr/>
        </p:nvCxnSpPr>
        <p:spPr>
          <a:xfrm flipH="1">
            <a:off x="4115457" y="1228090"/>
            <a:ext cx="2670" cy="17711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32B4CE-1869-3425-189D-369AE36E9C8A}"/>
              </a:ext>
            </a:extLst>
          </p:cNvPr>
          <p:cNvCxnSpPr>
            <a:cxnSpLocks/>
          </p:cNvCxnSpPr>
          <p:nvPr/>
        </p:nvCxnSpPr>
        <p:spPr>
          <a:xfrm>
            <a:off x="5347262" y="2243568"/>
            <a:ext cx="15916" cy="12502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41B2887-51EF-AA6F-5F89-1C7AF5555620}"/>
              </a:ext>
            </a:extLst>
          </p:cNvPr>
          <p:cNvCxnSpPr>
            <a:cxnSpLocks/>
          </p:cNvCxnSpPr>
          <p:nvPr/>
        </p:nvCxnSpPr>
        <p:spPr>
          <a:xfrm>
            <a:off x="8353073" y="3663323"/>
            <a:ext cx="0" cy="10534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050E75E-83A4-97BF-3FA1-DAE39FEE806E}"/>
              </a:ext>
            </a:extLst>
          </p:cNvPr>
          <p:cNvCxnSpPr>
            <a:cxnSpLocks/>
          </p:cNvCxnSpPr>
          <p:nvPr/>
        </p:nvCxnSpPr>
        <p:spPr>
          <a:xfrm>
            <a:off x="3969585" y="1983910"/>
            <a:ext cx="0" cy="9421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BD9BED7-CAD3-9205-27CA-373B17C8571A}"/>
              </a:ext>
            </a:extLst>
          </p:cNvPr>
          <p:cNvCxnSpPr>
            <a:cxnSpLocks/>
          </p:cNvCxnSpPr>
          <p:nvPr/>
        </p:nvCxnSpPr>
        <p:spPr>
          <a:xfrm>
            <a:off x="6901672" y="3343153"/>
            <a:ext cx="0" cy="7890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EC4AFD8-6099-4469-A1AF-64A88EE4BBCF}"/>
              </a:ext>
            </a:extLst>
          </p:cNvPr>
          <p:cNvSpPr/>
          <p:nvPr/>
        </p:nvSpPr>
        <p:spPr>
          <a:xfrm>
            <a:off x="6680114" y="3100955"/>
            <a:ext cx="519316" cy="5193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6">
            <a:extLst>
              <a:ext uri="{FF2B5EF4-FFF2-40B4-BE49-F238E27FC236}">
                <a16:creationId xmlns:a16="http://schemas.microsoft.com/office/drawing/2014/main" id="{84B2E131-D744-DD44-B90C-899CA80F97A5}"/>
              </a:ext>
            </a:extLst>
          </p:cNvPr>
          <p:cNvSpPr/>
          <p:nvPr/>
        </p:nvSpPr>
        <p:spPr>
          <a:xfrm>
            <a:off x="3503153" y="938881"/>
            <a:ext cx="5275602" cy="3935549"/>
          </a:xfrm>
          <a:custGeom>
            <a:avLst/>
            <a:gdLst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30715 w 4330715"/>
              <a:gd name="connsiteY2" fmla="*/ 314204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42049"/>
              <a:gd name="connsiteX1" fmla="*/ 4330715 w 4330715"/>
              <a:gd name="connsiteY1" fmla="*/ 0 h 3142049"/>
              <a:gd name="connsiteX2" fmla="*/ 4323095 w 4330715"/>
              <a:gd name="connsiteY2" fmla="*/ 596969 h 3142049"/>
              <a:gd name="connsiteX3" fmla="*/ 0 w 4330715"/>
              <a:gd name="connsiteY3" fmla="*/ 3142049 h 3142049"/>
              <a:gd name="connsiteX4" fmla="*/ 0 w 4330715"/>
              <a:gd name="connsiteY4" fmla="*/ 0 h 3142049"/>
              <a:gd name="connsiteX0" fmla="*/ 0 w 4330715"/>
              <a:gd name="connsiteY0" fmla="*/ 0 h 3187769"/>
              <a:gd name="connsiteX1" fmla="*/ 4330715 w 4330715"/>
              <a:gd name="connsiteY1" fmla="*/ 0 h 3187769"/>
              <a:gd name="connsiteX2" fmla="*/ 4323095 w 4330715"/>
              <a:gd name="connsiteY2" fmla="*/ 596969 h 3187769"/>
              <a:gd name="connsiteX3" fmla="*/ 0 w 4330715"/>
              <a:gd name="connsiteY3" fmla="*/ 3187769 h 3187769"/>
              <a:gd name="connsiteX4" fmla="*/ 0 w 4330715"/>
              <a:gd name="connsiteY4" fmla="*/ 0 h 3187769"/>
              <a:gd name="connsiteX0" fmla="*/ 0 w 4353575"/>
              <a:gd name="connsiteY0" fmla="*/ 0 h 3187769"/>
              <a:gd name="connsiteX1" fmla="*/ 4330715 w 4353575"/>
              <a:gd name="connsiteY1" fmla="*/ 0 h 3187769"/>
              <a:gd name="connsiteX2" fmla="*/ 4353575 w 4353575"/>
              <a:gd name="connsiteY2" fmla="*/ 943649 h 3187769"/>
              <a:gd name="connsiteX3" fmla="*/ 0 w 4353575"/>
              <a:gd name="connsiteY3" fmla="*/ 3187769 h 3187769"/>
              <a:gd name="connsiteX4" fmla="*/ 0 w 4353575"/>
              <a:gd name="connsiteY4" fmla="*/ 0 h 3187769"/>
              <a:gd name="connsiteX0" fmla="*/ 15240 w 4368815"/>
              <a:gd name="connsiteY0" fmla="*/ 0 h 3213934"/>
              <a:gd name="connsiteX1" fmla="*/ 4345955 w 4368815"/>
              <a:gd name="connsiteY1" fmla="*/ 0 h 3213934"/>
              <a:gd name="connsiteX2" fmla="*/ 4368815 w 4368815"/>
              <a:gd name="connsiteY2" fmla="*/ 943649 h 3213934"/>
              <a:gd name="connsiteX3" fmla="*/ 0 w 4368815"/>
              <a:gd name="connsiteY3" fmla="*/ 3213934 h 3213934"/>
              <a:gd name="connsiteX4" fmla="*/ 15240 w 4368815"/>
              <a:gd name="connsiteY4" fmla="*/ 0 h 3213934"/>
              <a:gd name="connsiteX0" fmla="*/ 15240 w 4353575"/>
              <a:gd name="connsiteY0" fmla="*/ 0 h 3213934"/>
              <a:gd name="connsiteX1" fmla="*/ 4345955 w 4353575"/>
              <a:gd name="connsiteY1" fmla="*/ 0 h 3213934"/>
              <a:gd name="connsiteX2" fmla="*/ 4353575 w 4353575"/>
              <a:gd name="connsiteY2" fmla="*/ 937108 h 3213934"/>
              <a:gd name="connsiteX3" fmla="*/ 0 w 4353575"/>
              <a:gd name="connsiteY3" fmla="*/ 3213934 h 3213934"/>
              <a:gd name="connsiteX4" fmla="*/ 15240 w 435357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38335 w 4345955"/>
              <a:gd name="connsiteY2" fmla="*/ 937108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45955"/>
              <a:gd name="connsiteY0" fmla="*/ 0 h 3213934"/>
              <a:gd name="connsiteX1" fmla="*/ 4345955 w 4345955"/>
              <a:gd name="connsiteY1" fmla="*/ 0 h 3213934"/>
              <a:gd name="connsiteX2" fmla="*/ 4345955 w 4345955"/>
              <a:gd name="connsiteY2" fmla="*/ 950191 h 3213934"/>
              <a:gd name="connsiteX3" fmla="*/ 0 w 4345955"/>
              <a:gd name="connsiteY3" fmla="*/ 3213934 h 3213934"/>
              <a:gd name="connsiteX4" fmla="*/ 15240 w 4345955"/>
              <a:gd name="connsiteY4" fmla="*/ 0 h 3213934"/>
              <a:gd name="connsiteX0" fmla="*/ 15240 w 4380098"/>
              <a:gd name="connsiteY0" fmla="*/ 0 h 3443748"/>
              <a:gd name="connsiteX1" fmla="*/ 4345955 w 4380098"/>
              <a:gd name="connsiteY1" fmla="*/ 0 h 3443748"/>
              <a:gd name="connsiteX2" fmla="*/ 4380098 w 4380098"/>
              <a:gd name="connsiteY2" fmla="*/ 3443748 h 3443748"/>
              <a:gd name="connsiteX3" fmla="*/ 0 w 4380098"/>
              <a:gd name="connsiteY3" fmla="*/ 3213934 h 3443748"/>
              <a:gd name="connsiteX4" fmla="*/ 15240 w 4380098"/>
              <a:gd name="connsiteY4" fmla="*/ 0 h 3443748"/>
              <a:gd name="connsiteX0" fmla="*/ 3859 w 4368717"/>
              <a:gd name="connsiteY0" fmla="*/ 0 h 3443748"/>
              <a:gd name="connsiteX1" fmla="*/ 4334574 w 4368717"/>
              <a:gd name="connsiteY1" fmla="*/ 0 h 3443748"/>
              <a:gd name="connsiteX2" fmla="*/ 4368717 w 4368717"/>
              <a:gd name="connsiteY2" fmla="*/ 3443748 h 3443748"/>
              <a:gd name="connsiteX3" fmla="*/ 0 w 4368717"/>
              <a:gd name="connsiteY3" fmla="*/ 1521169 h 3443748"/>
              <a:gd name="connsiteX4" fmla="*/ 3859 w 4368717"/>
              <a:gd name="connsiteY4" fmla="*/ 0 h 3443748"/>
              <a:gd name="connsiteX0" fmla="*/ 114 w 4364972"/>
              <a:gd name="connsiteY0" fmla="*/ 0 h 3443748"/>
              <a:gd name="connsiteX1" fmla="*/ 4330829 w 4364972"/>
              <a:gd name="connsiteY1" fmla="*/ 0 h 3443748"/>
              <a:gd name="connsiteX2" fmla="*/ 4364972 w 4364972"/>
              <a:gd name="connsiteY2" fmla="*/ 3443748 h 3443748"/>
              <a:gd name="connsiteX3" fmla="*/ 7635 w 4364972"/>
              <a:gd name="connsiteY3" fmla="*/ 1552884 h 3443748"/>
              <a:gd name="connsiteX4" fmla="*/ 114 w 4364972"/>
              <a:gd name="connsiteY4" fmla="*/ 0 h 3443748"/>
              <a:gd name="connsiteX0" fmla="*/ 114 w 4333675"/>
              <a:gd name="connsiteY0" fmla="*/ 0 h 3378337"/>
              <a:gd name="connsiteX1" fmla="*/ 4330829 w 4333675"/>
              <a:gd name="connsiteY1" fmla="*/ 0 h 3378337"/>
              <a:gd name="connsiteX2" fmla="*/ 4333675 w 4333675"/>
              <a:gd name="connsiteY2" fmla="*/ 3378337 h 3378337"/>
              <a:gd name="connsiteX3" fmla="*/ 7635 w 4333675"/>
              <a:gd name="connsiteY3" fmla="*/ 1552884 h 3378337"/>
              <a:gd name="connsiteX4" fmla="*/ 114 w 4333675"/>
              <a:gd name="connsiteY4" fmla="*/ 0 h 33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675" h="3378337">
                <a:moveTo>
                  <a:pt x="114" y="0"/>
                </a:moveTo>
                <a:lnTo>
                  <a:pt x="4330829" y="0"/>
                </a:lnTo>
                <a:cubicBezTo>
                  <a:pt x="4331778" y="1126112"/>
                  <a:pt x="4332726" y="2252225"/>
                  <a:pt x="4333675" y="3378337"/>
                </a:cubicBezTo>
                <a:cubicBezTo>
                  <a:pt x="2881229" y="2748049"/>
                  <a:pt x="1460081" y="2183172"/>
                  <a:pt x="7635" y="1552884"/>
                </a:cubicBezTo>
                <a:cubicBezTo>
                  <a:pt x="8921" y="1045828"/>
                  <a:pt x="-1172" y="507056"/>
                  <a:pt x="114" y="0"/>
                </a:cubicBezTo>
                <a:close/>
              </a:path>
            </a:pathLst>
          </a:cu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62D17-1588-6096-9323-B500CFF75746}"/>
              </a:ext>
            </a:extLst>
          </p:cNvPr>
          <p:cNvSpPr txBox="1"/>
          <p:nvPr/>
        </p:nvSpPr>
        <p:spPr>
          <a:xfrm>
            <a:off x="9368384" y="2305615"/>
            <a:ext cx="12186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송파구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서초구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성북구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88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1497660" y="3218159"/>
            <a:ext cx="9196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 승차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평균과 정류장수 사이에는 관계가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3156329" y="550967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적음   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 많음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021C4-C4B7-8804-D04D-276811D3EE38}"/>
              </a:ext>
            </a:extLst>
          </p:cNvPr>
          <p:cNvSpPr txBox="1"/>
          <p:nvPr/>
        </p:nvSpPr>
        <p:spPr>
          <a:xfrm>
            <a:off x="2513366" y="50808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lang="en-US" altLang="ko-KR" sz="20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F4FC9-B3FB-7333-E431-27083120EDB1}"/>
              </a:ext>
            </a:extLst>
          </p:cNvPr>
          <p:cNvSpPr txBox="1"/>
          <p:nvPr/>
        </p:nvSpPr>
        <p:spPr>
          <a:xfrm>
            <a:off x="5435159" y="5467587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61E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∝</a:t>
            </a:r>
            <a:endParaRPr lang="en-US" altLang="ko-KR" sz="2800" b="1" dirty="0">
              <a:solidFill>
                <a:srgbClr val="E61E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49B33-EC39-2D8A-57BC-ED3CB2442459}"/>
              </a:ext>
            </a:extLst>
          </p:cNvPr>
          <p:cNvSpPr txBox="1"/>
          <p:nvPr/>
        </p:nvSpPr>
        <p:spPr>
          <a:xfrm>
            <a:off x="4724554" y="3340243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상관계수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-0.4363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DCA32F-B78F-8E5F-1F22-E73DF5706C7C}"/>
              </a:ext>
            </a:extLst>
          </p:cNvPr>
          <p:cNvSpPr txBox="1"/>
          <p:nvPr/>
        </p:nvSpPr>
        <p:spPr>
          <a:xfrm>
            <a:off x="4724554" y="3851519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-value : 0.0292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A9E10-24E0-70CE-82E4-E51C43943AF6}"/>
              </a:ext>
            </a:extLst>
          </p:cNvPr>
          <p:cNvSpPr txBox="1"/>
          <p:nvPr/>
        </p:nvSpPr>
        <p:spPr>
          <a:xfrm>
            <a:off x="4672031" y="4449865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유의수준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5%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D4E89-8ACE-CCFD-AC2A-EB940B905CBC}"/>
              </a:ext>
            </a:extLst>
          </p:cNvPr>
          <p:cNvGrpSpPr/>
          <p:nvPr/>
        </p:nvGrpSpPr>
        <p:grpSpPr>
          <a:xfrm>
            <a:off x="2311858" y="1539951"/>
            <a:ext cx="7568284" cy="984459"/>
            <a:chOff x="736882" y="3683105"/>
            <a:chExt cx="7568284" cy="9844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F4731B-3A93-E45B-F963-2FF42B5EB827}"/>
                </a:ext>
              </a:extLst>
            </p:cNvPr>
            <p:cNvSpPr txBox="1"/>
            <p:nvPr/>
          </p:nvSpPr>
          <p:spPr>
            <a:xfrm>
              <a:off x="736882" y="3922904"/>
              <a:ext cx="4506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정류장별</a:t>
              </a:r>
              <a:r>
                <a:rPr lang="ko-KR" altLang="en-US" sz="24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승차</a:t>
              </a:r>
              <a:r>
                <a:rPr lang="en-US" altLang="ko-KR" sz="24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sz="24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하차</a:t>
              </a:r>
              <a:r>
                <a:rPr lang="en-US" altLang="ko-KR" sz="24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sz="2400" dirty="0">
                  <a:solidFill>
                    <a:schemeClr val="accen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평균     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= 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067386C-E82E-5CF6-292F-E63F1D7F80B2}"/>
                </a:ext>
              </a:extLst>
            </p:cNvPr>
            <p:cNvCxnSpPr/>
            <p:nvPr/>
          </p:nvCxnSpPr>
          <p:spPr>
            <a:xfrm>
              <a:off x="5250800" y="4153738"/>
              <a:ext cx="302583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07B3F8-0327-85A2-3130-7B29FA3505B7}"/>
                </a:ext>
              </a:extLst>
            </p:cNvPr>
            <p:cNvSpPr txBox="1"/>
            <p:nvPr/>
          </p:nvSpPr>
          <p:spPr>
            <a:xfrm>
              <a:off x="6055831" y="4205899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정류장수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C49C3F-A30F-C1C1-9A29-AEB531DEAB02}"/>
                </a:ext>
              </a:extLst>
            </p:cNvPr>
            <p:cNvSpPr txBox="1"/>
            <p:nvPr/>
          </p:nvSpPr>
          <p:spPr>
            <a:xfrm>
              <a:off x="5222270" y="3683105"/>
              <a:ext cx="30828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승차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하차</a:t>
              </a:r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총 </a:t>
              </a:r>
              <a:r>
                <a:rPr lang="ko-KR" altLang="en-US" sz="2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승객수</a:t>
              </a:r>
              <a:endPara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E4DC90-1CBF-AF38-D66F-0D2012E6519B}"/>
              </a:ext>
            </a:extLst>
          </p:cNvPr>
          <p:cNvSpPr txBox="1"/>
          <p:nvPr/>
        </p:nvSpPr>
        <p:spPr>
          <a:xfrm>
            <a:off x="383821" y="371075"/>
            <a:ext cx="993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평균과 정류장수는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19EA7-83EF-5071-8C2B-AF2EB97B9953}"/>
              </a:ext>
            </a:extLst>
          </p:cNvPr>
          <p:cNvSpPr txBox="1"/>
          <p:nvPr/>
        </p:nvSpPr>
        <p:spPr>
          <a:xfrm>
            <a:off x="3997833" y="2820381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중간정도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상관계수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7FEB0D-6412-999A-59FD-1E13F5BE15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1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5812" y="264516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D1BECF-D655-40A4-58B9-3E5D9A6E5981}"/>
              </a:ext>
            </a:extLst>
          </p:cNvPr>
          <p:cNvSpPr txBox="1"/>
          <p:nvPr/>
        </p:nvSpPr>
        <p:spPr>
          <a:xfrm>
            <a:off x="408447" y="342876"/>
            <a:ext cx="9938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평균과 정류장수는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9DED0B-2B27-BC19-DAFF-40BE7BFACD91}"/>
              </a:ext>
            </a:extLst>
          </p:cNvPr>
          <p:cNvGrpSpPr/>
          <p:nvPr/>
        </p:nvGrpSpPr>
        <p:grpSpPr>
          <a:xfrm>
            <a:off x="1110219" y="1583197"/>
            <a:ext cx="4627389" cy="4019430"/>
            <a:chOff x="2989262" y="1166502"/>
            <a:chExt cx="6203971" cy="52152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3389C5-1879-B852-93F4-C2A0C76B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9262" y="1166502"/>
              <a:ext cx="6203971" cy="5215247"/>
            </a:xfrm>
            <a:prstGeom prst="rect">
              <a:avLst/>
            </a:prstGeom>
          </p:spPr>
        </p:pic>
        <p:sp>
          <p:nvSpPr>
            <p:cNvPr id="14" name="직사각형 6">
              <a:extLst>
                <a:ext uri="{FF2B5EF4-FFF2-40B4-BE49-F238E27FC236}">
                  <a16:creationId xmlns:a16="http://schemas.microsoft.com/office/drawing/2014/main" id="{AE5C6903-F4E7-7235-FD18-33CBE829D571}"/>
                </a:ext>
              </a:extLst>
            </p:cNvPr>
            <p:cNvSpPr/>
            <p:nvPr/>
          </p:nvSpPr>
          <p:spPr>
            <a:xfrm>
              <a:off x="3719286" y="1283918"/>
              <a:ext cx="4854205" cy="3660463"/>
            </a:xfrm>
            <a:custGeom>
              <a:avLst/>
              <a:gdLst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30715 w 4330715"/>
                <a:gd name="connsiteY2" fmla="*/ 314204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23095 w 4330715"/>
                <a:gd name="connsiteY2" fmla="*/ 59696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87769"/>
                <a:gd name="connsiteX1" fmla="*/ 4330715 w 4330715"/>
                <a:gd name="connsiteY1" fmla="*/ 0 h 3187769"/>
                <a:gd name="connsiteX2" fmla="*/ 4323095 w 4330715"/>
                <a:gd name="connsiteY2" fmla="*/ 596969 h 3187769"/>
                <a:gd name="connsiteX3" fmla="*/ 0 w 4330715"/>
                <a:gd name="connsiteY3" fmla="*/ 3187769 h 3187769"/>
                <a:gd name="connsiteX4" fmla="*/ 0 w 4330715"/>
                <a:gd name="connsiteY4" fmla="*/ 0 h 3187769"/>
                <a:gd name="connsiteX0" fmla="*/ 0 w 4353575"/>
                <a:gd name="connsiteY0" fmla="*/ 0 h 3187769"/>
                <a:gd name="connsiteX1" fmla="*/ 4330715 w 4353575"/>
                <a:gd name="connsiteY1" fmla="*/ 0 h 3187769"/>
                <a:gd name="connsiteX2" fmla="*/ 4353575 w 4353575"/>
                <a:gd name="connsiteY2" fmla="*/ 943649 h 3187769"/>
                <a:gd name="connsiteX3" fmla="*/ 0 w 4353575"/>
                <a:gd name="connsiteY3" fmla="*/ 3187769 h 3187769"/>
                <a:gd name="connsiteX4" fmla="*/ 0 w 4353575"/>
                <a:gd name="connsiteY4" fmla="*/ 0 h 3187769"/>
                <a:gd name="connsiteX0" fmla="*/ 15240 w 4368815"/>
                <a:gd name="connsiteY0" fmla="*/ 0 h 3213934"/>
                <a:gd name="connsiteX1" fmla="*/ 4345955 w 4368815"/>
                <a:gd name="connsiteY1" fmla="*/ 0 h 3213934"/>
                <a:gd name="connsiteX2" fmla="*/ 4368815 w 4368815"/>
                <a:gd name="connsiteY2" fmla="*/ 943649 h 3213934"/>
                <a:gd name="connsiteX3" fmla="*/ 0 w 4368815"/>
                <a:gd name="connsiteY3" fmla="*/ 3213934 h 3213934"/>
                <a:gd name="connsiteX4" fmla="*/ 15240 w 4368815"/>
                <a:gd name="connsiteY4" fmla="*/ 0 h 3213934"/>
                <a:gd name="connsiteX0" fmla="*/ 15240 w 4353575"/>
                <a:gd name="connsiteY0" fmla="*/ 0 h 3213934"/>
                <a:gd name="connsiteX1" fmla="*/ 4345955 w 4353575"/>
                <a:gd name="connsiteY1" fmla="*/ 0 h 3213934"/>
                <a:gd name="connsiteX2" fmla="*/ 4353575 w 4353575"/>
                <a:gd name="connsiteY2" fmla="*/ 937108 h 3213934"/>
                <a:gd name="connsiteX3" fmla="*/ 0 w 4353575"/>
                <a:gd name="connsiteY3" fmla="*/ 3213934 h 3213934"/>
                <a:gd name="connsiteX4" fmla="*/ 15240 w 435357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38335 w 4345955"/>
                <a:gd name="connsiteY2" fmla="*/ 937108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45955 w 4345955"/>
                <a:gd name="connsiteY2" fmla="*/ 950191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0 w 4330715"/>
                <a:gd name="connsiteY0" fmla="*/ 0 h 1409673"/>
                <a:gd name="connsiteX1" fmla="*/ 4330715 w 4330715"/>
                <a:gd name="connsiteY1" fmla="*/ 0 h 1409673"/>
                <a:gd name="connsiteX2" fmla="*/ 4330715 w 4330715"/>
                <a:gd name="connsiteY2" fmla="*/ 950191 h 1409673"/>
                <a:gd name="connsiteX3" fmla="*/ 16510 w 4330715"/>
                <a:gd name="connsiteY3" fmla="*/ 1409673 h 1409673"/>
                <a:gd name="connsiteX4" fmla="*/ 0 w 4330715"/>
                <a:gd name="connsiteY4" fmla="*/ 0 h 1409673"/>
                <a:gd name="connsiteX0" fmla="*/ 0 w 4330715"/>
                <a:gd name="connsiteY0" fmla="*/ 0 h 2710845"/>
                <a:gd name="connsiteX1" fmla="*/ 4330715 w 4330715"/>
                <a:gd name="connsiteY1" fmla="*/ 0 h 2710845"/>
                <a:gd name="connsiteX2" fmla="*/ 4260865 w 4330715"/>
                <a:gd name="connsiteY2" fmla="*/ 2710845 h 2710845"/>
                <a:gd name="connsiteX3" fmla="*/ 16510 w 4330715"/>
                <a:gd name="connsiteY3" fmla="*/ 1409673 h 2710845"/>
                <a:gd name="connsiteX4" fmla="*/ 0 w 4330715"/>
                <a:gd name="connsiteY4" fmla="*/ 0 h 2710845"/>
                <a:gd name="connsiteX0" fmla="*/ 0 w 4273565"/>
                <a:gd name="connsiteY0" fmla="*/ 0 h 2710845"/>
                <a:gd name="connsiteX1" fmla="*/ 4273565 w 4273565"/>
                <a:gd name="connsiteY1" fmla="*/ 0 h 2710845"/>
                <a:gd name="connsiteX2" fmla="*/ 4260865 w 4273565"/>
                <a:gd name="connsiteY2" fmla="*/ 2710845 h 2710845"/>
                <a:gd name="connsiteX3" fmla="*/ 16510 w 4273565"/>
                <a:gd name="connsiteY3" fmla="*/ 1409673 h 2710845"/>
                <a:gd name="connsiteX4" fmla="*/ 0 w 4273565"/>
                <a:gd name="connsiteY4" fmla="*/ 0 h 2710845"/>
                <a:gd name="connsiteX0" fmla="*/ 2540 w 4276105"/>
                <a:gd name="connsiteY0" fmla="*/ 0 h 2710845"/>
                <a:gd name="connsiteX1" fmla="*/ 4276105 w 4276105"/>
                <a:gd name="connsiteY1" fmla="*/ 0 h 2710845"/>
                <a:gd name="connsiteX2" fmla="*/ 4263405 w 4276105"/>
                <a:gd name="connsiteY2" fmla="*/ 2710845 h 2710845"/>
                <a:gd name="connsiteX3" fmla="*/ 0 w 4276105"/>
                <a:gd name="connsiteY3" fmla="*/ 1453281 h 2710845"/>
                <a:gd name="connsiteX4" fmla="*/ 2540 w 4276105"/>
                <a:gd name="connsiteY4" fmla="*/ 0 h 2710845"/>
                <a:gd name="connsiteX0" fmla="*/ 111287 w 4276105"/>
                <a:gd name="connsiteY0" fmla="*/ 47786 h 2710845"/>
                <a:gd name="connsiteX1" fmla="*/ 4276105 w 4276105"/>
                <a:gd name="connsiteY1" fmla="*/ 0 h 2710845"/>
                <a:gd name="connsiteX2" fmla="*/ 4263405 w 4276105"/>
                <a:gd name="connsiteY2" fmla="*/ 2710845 h 2710845"/>
                <a:gd name="connsiteX3" fmla="*/ 0 w 4276105"/>
                <a:gd name="connsiteY3" fmla="*/ 1453281 h 2710845"/>
                <a:gd name="connsiteX4" fmla="*/ 111287 w 4276105"/>
                <a:gd name="connsiteY4" fmla="*/ 47786 h 2710845"/>
                <a:gd name="connsiteX0" fmla="*/ 100 w 4164918"/>
                <a:gd name="connsiteY0" fmla="*/ 47786 h 2710845"/>
                <a:gd name="connsiteX1" fmla="*/ 4164918 w 4164918"/>
                <a:gd name="connsiteY1" fmla="*/ 0 h 2710845"/>
                <a:gd name="connsiteX2" fmla="*/ 4152218 w 4164918"/>
                <a:gd name="connsiteY2" fmla="*/ 2710845 h 2710845"/>
                <a:gd name="connsiteX3" fmla="*/ 3283 w 4164918"/>
                <a:gd name="connsiteY3" fmla="*/ 1415052 h 2710845"/>
                <a:gd name="connsiteX4" fmla="*/ 100 w 4164918"/>
                <a:gd name="connsiteY4" fmla="*/ 47786 h 2710845"/>
                <a:gd name="connsiteX0" fmla="*/ 100 w 4164918"/>
                <a:gd name="connsiteY0" fmla="*/ 47786 h 2710845"/>
                <a:gd name="connsiteX1" fmla="*/ 4164918 w 4164918"/>
                <a:gd name="connsiteY1" fmla="*/ 0 h 2710845"/>
                <a:gd name="connsiteX2" fmla="*/ 4152218 w 4164918"/>
                <a:gd name="connsiteY2" fmla="*/ 2710845 h 2710845"/>
                <a:gd name="connsiteX3" fmla="*/ 3283 w 4164918"/>
                <a:gd name="connsiteY3" fmla="*/ 1472395 h 2710845"/>
                <a:gd name="connsiteX4" fmla="*/ 100 w 4164918"/>
                <a:gd name="connsiteY4" fmla="*/ 47786 h 2710845"/>
                <a:gd name="connsiteX0" fmla="*/ 100 w 4358330"/>
                <a:gd name="connsiteY0" fmla="*/ 47786 h 2758631"/>
                <a:gd name="connsiteX1" fmla="*/ 4164918 w 4358330"/>
                <a:gd name="connsiteY1" fmla="*/ 0 h 2758631"/>
                <a:gd name="connsiteX2" fmla="*/ 4358265 w 4358330"/>
                <a:gd name="connsiteY2" fmla="*/ 2758631 h 2758631"/>
                <a:gd name="connsiteX3" fmla="*/ 3283 w 4358330"/>
                <a:gd name="connsiteY3" fmla="*/ 1472395 h 2758631"/>
                <a:gd name="connsiteX4" fmla="*/ 100 w 4358330"/>
                <a:gd name="connsiteY4" fmla="*/ 47786 h 2758631"/>
                <a:gd name="connsiteX0" fmla="*/ 100 w 4359651"/>
                <a:gd name="connsiteY0" fmla="*/ 28672 h 2739517"/>
                <a:gd name="connsiteX1" fmla="*/ 4359518 w 4359651"/>
                <a:gd name="connsiteY1" fmla="*/ 0 h 2739517"/>
                <a:gd name="connsiteX2" fmla="*/ 4358265 w 4359651"/>
                <a:gd name="connsiteY2" fmla="*/ 2739517 h 2739517"/>
                <a:gd name="connsiteX3" fmla="*/ 3283 w 4359651"/>
                <a:gd name="connsiteY3" fmla="*/ 1453281 h 2739517"/>
                <a:gd name="connsiteX4" fmla="*/ 100 w 4359651"/>
                <a:gd name="connsiteY4" fmla="*/ 28672 h 2739517"/>
                <a:gd name="connsiteX0" fmla="*/ 8264 w 4356368"/>
                <a:gd name="connsiteY0" fmla="*/ 0 h 2739517"/>
                <a:gd name="connsiteX1" fmla="*/ 4356235 w 4356368"/>
                <a:gd name="connsiteY1" fmla="*/ 0 h 2739517"/>
                <a:gd name="connsiteX2" fmla="*/ 4354982 w 4356368"/>
                <a:gd name="connsiteY2" fmla="*/ 2739517 h 2739517"/>
                <a:gd name="connsiteX3" fmla="*/ 0 w 4356368"/>
                <a:gd name="connsiteY3" fmla="*/ 1453281 h 2739517"/>
                <a:gd name="connsiteX4" fmla="*/ 8264 w 4356368"/>
                <a:gd name="connsiteY4" fmla="*/ 0 h 2739517"/>
                <a:gd name="connsiteX0" fmla="*/ 25 w 4375300"/>
                <a:gd name="connsiteY0" fmla="*/ 0 h 2754641"/>
                <a:gd name="connsiteX1" fmla="*/ 4375167 w 4375300"/>
                <a:gd name="connsiteY1" fmla="*/ 15124 h 2754641"/>
                <a:gd name="connsiteX2" fmla="*/ 4373914 w 4375300"/>
                <a:gd name="connsiteY2" fmla="*/ 2754641 h 2754641"/>
                <a:gd name="connsiteX3" fmla="*/ 18932 w 4375300"/>
                <a:gd name="connsiteY3" fmla="*/ 1468405 h 2754641"/>
                <a:gd name="connsiteX4" fmla="*/ 25 w 4375300"/>
                <a:gd name="connsiteY4" fmla="*/ 0 h 275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5300" h="2754641">
                  <a:moveTo>
                    <a:pt x="25" y="0"/>
                  </a:moveTo>
                  <a:lnTo>
                    <a:pt x="4375167" y="15124"/>
                  </a:lnTo>
                  <a:cubicBezTo>
                    <a:pt x="4370934" y="918739"/>
                    <a:pt x="4378147" y="1851026"/>
                    <a:pt x="4373914" y="2754641"/>
                  </a:cubicBezTo>
                  <a:lnTo>
                    <a:pt x="18932" y="1468405"/>
                  </a:lnTo>
                  <a:cubicBezTo>
                    <a:pt x="19779" y="983978"/>
                    <a:pt x="-822" y="484427"/>
                    <a:pt x="25" y="0"/>
                  </a:cubicBezTo>
                  <a:close/>
                </a:path>
              </a:pathLst>
            </a:custGeom>
            <a:solidFill>
              <a:srgbClr val="4472C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5B56EC-13B0-4C87-F63B-C9FFF562B47C}"/>
                </a:ext>
              </a:extLst>
            </p:cNvPr>
            <p:cNvSpPr/>
            <p:nvPr/>
          </p:nvSpPr>
          <p:spPr>
            <a:xfrm>
              <a:off x="7118587" y="2720510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4D7C20D-2D4E-E0E9-3189-EF6034414E59}"/>
                </a:ext>
              </a:extLst>
            </p:cNvPr>
            <p:cNvSpPr/>
            <p:nvPr/>
          </p:nvSpPr>
          <p:spPr>
            <a:xfrm>
              <a:off x="4910123" y="2431120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DE7869-7608-F0FC-F191-E276EE401362}"/>
                </a:ext>
              </a:extLst>
            </p:cNvPr>
            <p:cNvSpPr/>
            <p:nvPr/>
          </p:nvSpPr>
          <p:spPr>
            <a:xfrm>
              <a:off x="6737587" y="2604883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45606C-7CAE-A069-CFC9-B20219B4AC76}"/>
                </a:ext>
              </a:extLst>
            </p:cNvPr>
            <p:cNvSpPr/>
            <p:nvPr/>
          </p:nvSpPr>
          <p:spPr>
            <a:xfrm>
              <a:off x="5377917" y="2860042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DDFFEB1-1539-B978-7FAE-7194BC13F087}"/>
                </a:ext>
              </a:extLst>
            </p:cNvPr>
            <p:cNvCxnSpPr>
              <a:cxnSpLocks/>
            </p:cNvCxnSpPr>
            <p:nvPr/>
          </p:nvCxnSpPr>
          <p:spPr>
            <a:xfrm>
              <a:off x="7384273" y="3032491"/>
              <a:ext cx="0" cy="14649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3E94CC1-1D34-AFC5-E83C-8B70155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7012176" y="2922225"/>
              <a:ext cx="0" cy="14583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42A48AA-F54F-4E03-6747-19AD1B847813}"/>
                </a:ext>
              </a:extLst>
            </p:cNvPr>
            <p:cNvCxnSpPr>
              <a:cxnSpLocks/>
            </p:cNvCxnSpPr>
            <p:nvPr/>
          </p:nvCxnSpPr>
          <p:spPr>
            <a:xfrm>
              <a:off x="5178338" y="2720510"/>
              <a:ext cx="0" cy="10176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60B60F-9D6E-970F-CEDB-3CAC3DAEDD51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49" y="3153033"/>
              <a:ext cx="0" cy="7509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0351904-AB84-B72F-F1D9-B89368A1383B}"/>
                </a:ext>
              </a:extLst>
            </p:cNvPr>
            <p:cNvSpPr/>
            <p:nvPr/>
          </p:nvSpPr>
          <p:spPr>
            <a:xfrm>
              <a:off x="3480632" y="1250197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7123BF1-5C49-1B9C-60B7-8BC60356363A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>
              <a:off x="3740291" y="1537081"/>
              <a:ext cx="0" cy="169810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F31052-683C-D8BD-EEAF-0F520C5F62AB}"/>
              </a:ext>
            </a:extLst>
          </p:cNvPr>
          <p:cNvGrpSpPr/>
          <p:nvPr/>
        </p:nvGrpSpPr>
        <p:grpSpPr>
          <a:xfrm>
            <a:off x="6738141" y="1647701"/>
            <a:ext cx="4437892" cy="3876031"/>
            <a:chOff x="3054891" y="1031262"/>
            <a:chExt cx="6082217" cy="531217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B48F74F-C566-A3AD-6298-1611BC4E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4891" y="1031262"/>
              <a:ext cx="6082217" cy="5312175"/>
            </a:xfrm>
            <a:prstGeom prst="rect">
              <a:avLst/>
            </a:prstGeom>
          </p:spPr>
        </p:pic>
        <p:sp>
          <p:nvSpPr>
            <p:cNvPr id="18" name="직사각형 6">
              <a:extLst>
                <a:ext uri="{FF2B5EF4-FFF2-40B4-BE49-F238E27FC236}">
                  <a16:creationId xmlns:a16="http://schemas.microsoft.com/office/drawing/2014/main" id="{32EFFA5A-7BC9-C1EB-52BC-1EE231BB0B4C}"/>
                </a:ext>
              </a:extLst>
            </p:cNvPr>
            <p:cNvSpPr/>
            <p:nvPr/>
          </p:nvSpPr>
          <p:spPr>
            <a:xfrm>
              <a:off x="3835540" y="1081766"/>
              <a:ext cx="4984610" cy="3640366"/>
            </a:xfrm>
            <a:custGeom>
              <a:avLst/>
              <a:gdLst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30715 w 4330715"/>
                <a:gd name="connsiteY2" fmla="*/ 314204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42049"/>
                <a:gd name="connsiteX1" fmla="*/ 4330715 w 4330715"/>
                <a:gd name="connsiteY1" fmla="*/ 0 h 3142049"/>
                <a:gd name="connsiteX2" fmla="*/ 4323095 w 4330715"/>
                <a:gd name="connsiteY2" fmla="*/ 596969 h 3142049"/>
                <a:gd name="connsiteX3" fmla="*/ 0 w 4330715"/>
                <a:gd name="connsiteY3" fmla="*/ 3142049 h 3142049"/>
                <a:gd name="connsiteX4" fmla="*/ 0 w 4330715"/>
                <a:gd name="connsiteY4" fmla="*/ 0 h 3142049"/>
                <a:gd name="connsiteX0" fmla="*/ 0 w 4330715"/>
                <a:gd name="connsiteY0" fmla="*/ 0 h 3187769"/>
                <a:gd name="connsiteX1" fmla="*/ 4330715 w 4330715"/>
                <a:gd name="connsiteY1" fmla="*/ 0 h 3187769"/>
                <a:gd name="connsiteX2" fmla="*/ 4323095 w 4330715"/>
                <a:gd name="connsiteY2" fmla="*/ 596969 h 3187769"/>
                <a:gd name="connsiteX3" fmla="*/ 0 w 4330715"/>
                <a:gd name="connsiteY3" fmla="*/ 3187769 h 3187769"/>
                <a:gd name="connsiteX4" fmla="*/ 0 w 4330715"/>
                <a:gd name="connsiteY4" fmla="*/ 0 h 3187769"/>
                <a:gd name="connsiteX0" fmla="*/ 0 w 4353575"/>
                <a:gd name="connsiteY0" fmla="*/ 0 h 3187769"/>
                <a:gd name="connsiteX1" fmla="*/ 4330715 w 4353575"/>
                <a:gd name="connsiteY1" fmla="*/ 0 h 3187769"/>
                <a:gd name="connsiteX2" fmla="*/ 4353575 w 4353575"/>
                <a:gd name="connsiteY2" fmla="*/ 943649 h 3187769"/>
                <a:gd name="connsiteX3" fmla="*/ 0 w 4353575"/>
                <a:gd name="connsiteY3" fmla="*/ 3187769 h 3187769"/>
                <a:gd name="connsiteX4" fmla="*/ 0 w 4353575"/>
                <a:gd name="connsiteY4" fmla="*/ 0 h 3187769"/>
                <a:gd name="connsiteX0" fmla="*/ 15240 w 4368815"/>
                <a:gd name="connsiteY0" fmla="*/ 0 h 3213934"/>
                <a:gd name="connsiteX1" fmla="*/ 4345955 w 4368815"/>
                <a:gd name="connsiteY1" fmla="*/ 0 h 3213934"/>
                <a:gd name="connsiteX2" fmla="*/ 4368815 w 4368815"/>
                <a:gd name="connsiteY2" fmla="*/ 943649 h 3213934"/>
                <a:gd name="connsiteX3" fmla="*/ 0 w 4368815"/>
                <a:gd name="connsiteY3" fmla="*/ 3213934 h 3213934"/>
                <a:gd name="connsiteX4" fmla="*/ 15240 w 4368815"/>
                <a:gd name="connsiteY4" fmla="*/ 0 h 3213934"/>
                <a:gd name="connsiteX0" fmla="*/ 15240 w 4353575"/>
                <a:gd name="connsiteY0" fmla="*/ 0 h 3213934"/>
                <a:gd name="connsiteX1" fmla="*/ 4345955 w 4353575"/>
                <a:gd name="connsiteY1" fmla="*/ 0 h 3213934"/>
                <a:gd name="connsiteX2" fmla="*/ 4353575 w 4353575"/>
                <a:gd name="connsiteY2" fmla="*/ 937108 h 3213934"/>
                <a:gd name="connsiteX3" fmla="*/ 0 w 4353575"/>
                <a:gd name="connsiteY3" fmla="*/ 3213934 h 3213934"/>
                <a:gd name="connsiteX4" fmla="*/ 15240 w 435357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38335 w 4345955"/>
                <a:gd name="connsiteY2" fmla="*/ 937108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15240 w 4345955"/>
                <a:gd name="connsiteY0" fmla="*/ 0 h 3213934"/>
                <a:gd name="connsiteX1" fmla="*/ 4345955 w 4345955"/>
                <a:gd name="connsiteY1" fmla="*/ 0 h 3213934"/>
                <a:gd name="connsiteX2" fmla="*/ 4345955 w 4345955"/>
                <a:gd name="connsiteY2" fmla="*/ 950191 h 3213934"/>
                <a:gd name="connsiteX3" fmla="*/ 0 w 4345955"/>
                <a:gd name="connsiteY3" fmla="*/ 3213934 h 3213934"/>
                <a:gd name="connsiteX4" fmla="*/ 15240 w 4345955"/>
                <a:gd name="connsiteY4" fmla="*/ 0 h 3213934"/>
                <a:gd name="connsiteX0" fmla="*/ 0 w 4330715"/>
                <a:gd name="connsiteY0" fmla="*/ 0 h 1409673"/>
                <a:gd name="connsiteX1" fmla="*/ 4330715 w 4330715"/>
                <a:gd name="connsiteY1" fmla="*/ 0 h 1409673"/>
                <a:gd name="connsiteX2" fmla="*/ 4330715 w 4330715"/>
                <a:gd name="connsiteY2" fmla="*/ 950191 h 1409673"/>
                <a:gd name="connsiteX3" fmla="*/ 16510 w 4330715"/>
                <a:gd name="connsiteY3" fmla="*/ 1409673 h 1409673"/>
                <a:gd name="connsiteX4" fmla="*/ 0 w 4330715"/>
                <a:gd name="connsiteY4" fmla="*/ 0 h 1409673"/>
                <a:gd name="connsiteX0" fmla="*/ 0 w 4330715"/>
                <a:gd name="connsiteY0" fmla="*/ 0 h 2710845"/>
                <a:gd name="connsiteX1" fmla="*/ 4330715 w 4330715"/>
                <a:gd name="connsiteY1" fmla="*/ 0 h 2710845"/>
                <a:gd name="connsiteX2" fmla="*/ 4260865 w 4330715"/>
                <a:gd name="connsiteY2" fmla="*/ 2710845 h 2710845"/>
                <a:gd name="connsiteX3" fmla="*/ 16510 w 4330715"/>
                <a:gd name="connsiteY3" fmla="*/ 1409673 h 2710845"/>
                <a:gd name="connsiteX4" fmla="*/ 0 w 4330715"/>
                <a:gd name="connsiteY4" fmla="*/ 0 h 2710845"/>
                <a:gd name="connsiteX0" fmla="*/ 0 w 4273565"/>
                <a:gd name="connsiteY0" fmla="*/ 0 h 2710845"/>
                <a:gd name="connsiteX1" fmla="*/ 4273565 w 4273565"/>
                <a:gd name="connsiteY1" fmla="*/ 0 h 2710845"/>
                <a:gd name="connsiteX2" fmla="*/ 4260865 w 4273565"/>
                <a:gd name="connsiteY2" fmla="*/ 2710845 h 2710845"/>
                <a:gd name="connsiteX3" fmla="*/ 16510 w 4273565"/>
                <a:gd name="connsiteY3" fmla="*/ 1409673 h 2710845"/>
                <a:gd name="connsiteX4" fmla="*/ 0 w 4273565"/>
                <a:gd name="connsiteY4" fmla="*/ 0 h 2710845"/>
                <a:gd name="connsiteX0" fmla="*/ 2540 w 4276105"/>
                <a:gd name="connsiteY0" fmla="*/ 0 h 2710845"/>
                <a:gd name="connsiteX1" fmla="*/ 4276105 w 4276105"/>
                <a:gd name="connsiteY1" fmla="*/ 0 h 2710845"/>
                <a:gd name="connsiteX2" fmla="*/ 4263405 w 4276105"/>
                <a:gd name="connsiteY2" fmla="*/ 2710845 h 2710845"/>
                <a:gd name="connsiteX3" fmla="*/ 0 w 4276105"/>
                <a:gd name="connsiteY3" fmla="*/ 1453281 h 2710845"/>
                <a:gd name="connsiteX4" fmla="*/ 2540 w 4276105"/>
                <a:gd name="connsiteY4" fmla="*/ 0 h 2710845"/>
                <a:gd name="connsiteX0" fmla="*/ 111287 w 4276105"/>
                <a:gd name="connsiteY0" fmla="*/ 47786 h 2710845"/>
                <a:gd name="connsiteX1" fmla="*/ 4276105 w 4276105"/>
                <a:gd name="connsiteY1" fmla="*/ 0 h 2710845"/>
                <a:gd name="connsiteX2" fmla="*/ 4263405 w 4276105"/>
                <a:gd name="connsiteY2" fmla="*/ 2710845 h 2710845"/>
                <a:gd name="connsiteX3" fmla="*/ 0 w 4276105"/>
                <a:gd name="connsiteY3" fmla="*/ 1453281 h 2710845"/>
                <a:gd name="connsiteX4" fmla="*/ 111287 w 4276105"/>
                <a:gd name="connsiteY4" fmla="*/ 47786 h 2710845"/>
                <a:gd name="connsiteX0" fmla="*/ 100 w 4164918"/>
                <a:gd name="connsiteY0" fmla="*/ 47786 h 2710845"/>
                <a:gd name="connsiteX1" fmla="*/ 4164918 w 4164918"/>
                <a:gd name="connsiteY1" fmla="*/ 0 h 2710845"/>
                <a:gd name="connsiteX2" fmla="*/ 4152218 w 4164918"/>
                <a:gd name="connsiteY2" fmla="*/ 2710845 h 2710845"/>
                <a:gd name="connsiteX3" fmla="*/ 3283 w 4164918"/>
                <a:gd name="connsiteY3" fmla="*/ 1415052 h 2710845"/>
                <a:gd name="connsiteX4" fmla="*/ 100 w 4164918"/>
                <a:gd name="connsiteY4" fmla="*/ 47786 h 2710845"/>
                <a:gd name="connsiteX0" fmla="*/ 100 w 4164918"/>
                <a:gd name="connsiteY0" fmla="*/ 47786 h 2710845"/>
                <a:gd name="connsiteX1" fmla="*/ 4164918 w 4164918"/>
                <a:gd name="connsiteY1" fmla="*/ 0 h 2710845"/>
                <a:gd name="connsiteX2" fmla="*/ 4152218 w 4164918"/>
                <a:gd name="connsiteY2" fmla="*/ 2710845 h 2710845"/>
                <a:gd name="connsiteX3" fmla="*/ 3283 w 4164918"/>
                <a:gd name="connsiteY3" fmla="*/ 1472395 h 2710845"/>
                <a:gd name="connsiteX4" fmla="*/ 100 w 4164918"/>
                <a:gd name="connsiteY4" fmla="*/ 47786 h 2710845"/>
                <a:gd name="connsiteX0" fmla="*/ 100 w 4358330"/>
                <a:gd name="connsiteY0" fmla="*/ 47786 h 2758631"/>
                <a:gd name="connsiteX1" fmla="*/ 4164918 w 4358330"/>
                <a:gd name="connsiteY1" fmla="*/ 0 h 2758631"/>
                <a:gd name="connsiteX2" fmla="*/ 4358265 w 4358330"/>
                <a:gd name="connsiteY2" fmla="*/ 2758631 h 2758631"/>
                <a:gd name="connsiteX3" fmla="*/ 3283 w 4358330"/>
                <a:gd name="connsiteY3" fmla="*/ 1472395 h 2758631"/>
                <a:gd name="connsiteX4" fmla="*/ 100 w 4358330"/>
                <a:gd name="connsiteY4" fmla="*/ 47786 h 2758631"/>
                <a:gd name="connsiteX0" fmla="*/ 100 w 4359651"/>
                <a:gd name="connsiteY0" fmla="*/ 28672 h 2739517"/>
                <a:gd name="connsiteX1" fmla="*/ 4359518 w 4359651"/>
                <a:gd name="connsiteY1" fmla="*/ 0 h 2739517"/>
                <a:gd name="connsiteX2" fmla="*/ 4358265 w 4359651"/>
                <a:gd name="connsiteY2" fmla="*/ 2739517 h 2739517"/>
                <a:gd name="connsiteX3" fmla="*/ 3283 w 4359651"/>
                <a:gd name="connsiteY3" fmla="*/ 1453281 h 2739517"/>
                <a:gd name="connsiteX4" fmla="*/ 100 w 4359651"/>
                <a:gd name="connsiteY4" fmla="*/ 28672 h 2739517"/>
                <a:gd name="connsiteX0" fmla="*/ 8264 w 4356368"/>
                <a:gd name="connsiteY0" fmla="*/ 0 h 2739517"/>
                <a:gd name="connsiteX1" fmla="*/ 4356235 w 4356368"/>
                <a:gd name="connsiteY1" fmla="*/ 0 h 2739517"/>
                <a:gd name="connsiteX2" fmla="*/ 4354982 w 4356368"/>
                <a:gd name="connsiteY2" fmla="*/ 2739517 h 2739517"/>
                <a:gd name="connsiteX3" fmla="*/ 0 w 4356368"/>
                <a:gd name="connsiteY3" fmla="*/ 1453281 h 2739517"/>
                <a:gd name="connsiteX4" fmla="*/ 8264 w 4356368"/>
                <a:gd name="connsiteY4" fmla="*/ 0 h 273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6368" h="2739517">
                  <a:moveTo>
                    <a:pt x="8264" y="0"/>
                  </a:moveTo>
                  <a:lnTo>
                    <a:pt x="4356235" y="0"/>
                  </a:lnTo>
                  <a:cubicBezTo>
                    <a:pt x="4352002" y="903615"/>
                    <a:pt x="4359215" y="1835902"/>
                    <a:pt x="4354982" y="2739517"/>
                  </a:cubicBezTo>
                  <a:lnTo>
                    <a:pt x="0" y="1453281"/>
                  </a:lnTo>
                  <a:cubicBezTo>
                    <a:pt x="847" y="968854"/>
                    <a:pt x="7417" y="484427"/>
                    <a:pt x="8264" y="0"/>
                  </a:cubicBezTo>
                  <a:close/>
                </a:path>
              </a:pathLst>
            </a:custGeom>
            <a:solidFill>
              <a:srgbClr val="4472C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B55E5C2-E5D3-9FB1-FBDC-8E0C9E0DD239}"/>
                </a:ext>
              </a:extLst>
            </p:cNvPr>
            <p:cNvSpPr/>
            <p:nvPr/>
          </p:nvSpPr>
          <p:spPr>
            <a:xfrm>
              <a:off x="7343253" y="2645092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3B6F14A-99F8-8F0C-EFBD-524B459C5E8F}"/>
                </a:ext>
              </a:extLst>
            </p:cNvPr>
            <p:cNvSpPr/>
            <p:nvPr/>
          </p:nvSpPr>
          <p:spPr>
            <a:xfrm>
              <a:off x="5071289" y="2108052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4A5555-16AF-24C1-2762-FBE10CB1EE50}"/>
                </a:ext>
              </a:extLst>
            </p:cNvPr>
            <p:cNvSpPr/>
            <p:nvPr/>
          </p:nvSpPr>
          <p:spPr>
            <a:xfrm>
              <a:off x="6968603" y="2161165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E40145B-707D-2EA3-477F-131C20824A0F}"/>
                </a:ext>
              </a:extLst>
            </p:cNvPr>
            <p:cNvSpPr/>
            <p:nvPr/>
          </p:nvSpPr>
          <p:spPr>
            <a:xfrm>
              <a:off x="5577183" y="2670324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1F7DDFB-8024-089E-4866-03F70206D867}"/>
                </a:ext>
              </a:extLst>
            </p:cNvPr>
            <p:cNvCxnSpPr>
              <a:cxnSpLocks/>
            </p:cNvCxnSpPr>
            <p:nvPr/>
          </p:nvCxnSpPr>
          <p:spPr>
            <a:xfrm>
              <a:off x="7596239" y="2942629"/>
              <a:ext cx="0" cy="138203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937E275-A810-3919-F2BF-B14D42DC61DD}"/>
                </a:ext>
              </a:extLst>
            </p:cNvPr>
            <p:cNvCxnSpPr>
              <a:cxnSpLocks/>
            </p:cNvCxnSpPr>
            <p:nvPr/>
          </p:nvCxnSpPr>
          <p:spPr>
            <a:xfrm>
              <a:off x="7222201" y="2454771"/>
              <a:ext cx="0" cy="17480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1730483-81CC-1600-11B1-AE9CFD9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5339732" y="2454771"/>
              <a:ext cx="0" cy="110053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F459E6E-51C1-8AE2-407A-A16ADD55EA04}"/>
                </a:ext>
              </a:extLst>
            </p:cNvPr>
            <p:cNvCxnSpPr>
              <a:cxnSpLocks/>
            </p:cNvCxnSpPr>
            <p:nvPr/>
          </p:nvCxnSpPr>
          <p:spPr>
            <a:xfrm>
              <a:off x="5850600" y="3025180"/>
              <a:ext cx="0" cy="71114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F625889-9A75-4506-533E-7E235648B641}"/>
                </a:ext>
              </a:extLst>
            </p:cNvPr>
            <p:cNvSpPr/>
            <p:nvPr/>
          </p:nvSpPr>
          <p:spPr>
            <a:xfrm>
              <a:off x="3575882" y="1059288"/>
              <a:ext cx="519316" cy="51931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A1E4C93-CAF5-E8CA-82ED-852C5CB73B70}"/>
                </a:ext>
              </a:extLst>
            </p:cNvPr>
            <p:cNvCxnSpPr>
              <a:cxnSpLocks/>
            </p:cNvCxnSpPr>
            <p:nvPr/>
          </p:nvCxnSpPr>
          <p:spPr>
            <a:xfrm>
              <a:off x="3853509" y="1340306"/>
              <a:ext cx="0" cy="17122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E2AE906B-32C5-487D-B56A-931F562283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79FC8C-E654-C3F7-7CEB-5B8AA27DFA2A}"/>
              </a:ext>
            </a:extLst>
          </p:cNvPr>
          <p:cNvSpPr txBox="1"/>
          <p:nvPr/>
        </p:nvSpPr>
        <p:spPr>
          <a:xfrm>
            <a:off x="3036627" y="5589383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96704-AAA8-B1EF-07B1-78031110A0FD}"/>
              </a:ext>
            </a:extLst>
          </p:cNvPr>
          <p:cNvSpPr txBox="1"/>
          <p:nvPr/>
        </p:nvSpPr>
        <p:spPr>
          <a:xfrm>
            <a:off x="8738967" y="5589383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55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449071" y="328114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설치해야 하는 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F319DE-7A6A-F3C4-6C3A-64FC6ED37032}"/>
              </a:ext>
            </a:extLst>
          </p:cNvPr>
          <p:cNvGrpSpPr/>
          <p:nvPr/>
        </p:nvGrpSpPr>
        <p:grpSpPr>
          <a:xfrm>
            <a:off x="1832604" y="4052685"/>
            <a:ext cx="3412828" cy="0"/>
            <a:chOff x="1832604" y="4052685"/>
            <a:chExt cx="3412828" cy="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85FA7EF-D648-CDC8-4E88-75EB6D26998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718175" y="3167114"/>
              <a:ext cx="0" cy="177114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DEB1982-0887-678B-C9D3-E31841B1448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24589" y="3231842"/>
              <a:ext cx="0" cy="164168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69DEB03-CDEB-B7E5-0FBE-F887453C6187}"/>
              </a:ext>
            </a:extLst>
          </p:cNvPr>
          <p:cNvGrpSpPr/>
          <p:nvPr/>
        </p:nvGrpSpPr>
        <p:grpSpPr>
          <a:xfrm>
            <a:off x="1832606" y="4573783"/>
            <a:ext cx="2680109" cy="0"/>
            <a:chOff x="1832606" y="4573783"/>
            <a:chExt cx="2680109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5B8CD5-C04E-E1A9-5547-6C28029A44C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59335" y="4047054"/>
              <a:ext cx="0" cy="105345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0CDDF75-56DF-1B2F-D377-4BFE237611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99390" y="3760457"/>
              <a:ext cx="0" cy="162665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001438F-212F-E4A2-204B-703313AD54C5}"/>
              </a:ext>
            </a:extLst>
          </p:cNvPr>
          <p:cNvSpPr txBox="1"/>
          <p:nvPr/>
        </p:nvSpPr>
        <p:spPr>
          <a:xfrm>
            <a:off x="955441" y="3913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F3753E-9B96-0AEE-6669-C17810694600}"/>
              </a:ext>
            </a:extLst>
          </p:cNvPr>
          <p:cNvSpPr txBox="1"/>
          <p:nvPr/>
        </p:nvSpPr>
        <p:spPr>
          <a:xfrm>
            <a:off x="590581" y="841944"/>
            <a:ext cx="7889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이동시간은 관계가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6CFE8-B736-51E0-B776-9060F467878A}"/>
              </a:ext>
            </a:extLst>
          </p:cNvPr>
          <p:cNvSpPr txBox="1"/>
          <p:nvPr/>
        </p:nvSpPr>
        <p:spPr>
          <a:xfrm>
            <a:off x="955441" y="1286049"/>
            <a:ext cx="560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자치구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송파구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서초구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성북구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1114C1-AC73-9CC8-24EC-D695F23EEB81}"/>
              </a:ext>
            </a:extLst>
          </p:cNvPr>
          <p:cNvSpPr txBox="1"/>
          <p:nvPr/>
        </p:nvSpPr>
        <p:spPr>
          <a:xfrm>
            <a:off x="613945" y="1744077"/>
            <a:ext cx="9723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 승차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정류장수는 관계가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D81064-499B-7DA3-9733-022AEAECEE60}"/>
              </a:ext>
            </a:extLst>
          </p:cNvPr>
          <p:cNvSpPr txBox="1"/>
          <p:nvPr/>
        </p:nvSpPr>
        <p:spPr>
          <a:xfrm>
            <a:off x="1010177" y="2187694"/>
            <a:ext cx="943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 기준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자치구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동대문구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종로구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  <a:endParaRPr lang="en-US" altLang="ko-KR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 기준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자치구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중구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동대문구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종로구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  <a:endParaRPr lang="en-US" altLang="ko-KR" sz="18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9A9270-6663-A6B8-07EF-8F84770B6F6F}"/>
              </a:ext>
            </a:extLst>
          </p:cNvPr>
          <p:cNvSpPr txBox="1"/>
          <p:nvPr/>
        </p:nvSpPr>
        <p:spPr>
          <a:xfrm>
            <a:off x="955443" y="44150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관악구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C569A-80A4-182F-E45C-906AA353C6A7}"/>
              </a:ext>
            </a:extLst>
          </p:cNvPr>
          <p:cNvSpPr txBox="1"/>
          <p:nvPr/>
        </p:nvSpPr>
        <p:spPr>
          <a:xfrm>
            <a:off x="613945" y="3273005"/>
            <a:ext cx="97237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가설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회귀선과의 거리를 시각적으로 합쳐서 나타냄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A35659-5E4D-952E-7315-9EF939BB9602}"/>
              </a:ext>
            </a:extLst>
          </p:cNvPr>
          <p:cNvSpPr txBox="1"/>
          <p:nvPr/>
        </p:nvSpPr>
        <p:spPr>
          <a:xfrm>
            <a:off x="1882391" y="5339343"/>
            <a:ext cx="8427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 설치</a:t>
            </a:r>
            <a:r>
              <a:rPr lang="en-US" altLang="ko-KR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6600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강남구</a:t>
            </a:r>
          </a:p>
        </p:txBody>
      </p:sp>
      <p:pic>
        <p:nvPicPr>
          <p:cNvPr id="47" name="그림 46" descr="텍스트, 테이블웨어, 식기, 접시이(가) 표시된 사진&#10;&#10;자동 생성된 설명">
            <a:extLst>
              <a:ext uri="{FF2B5EF4-FFF2-40B4-BE49-F238E27FC236}">
                <a16:creationId xmlns:a16="http://schemas.microsoft.com/office/drawing/2014/main" id="{A196026A-9886-5777-3723-2896C3C32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76" y="4432601"/>
            <a:ext cx="2332479" cy="8918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252B1B1-7C58-5D86-F999-AEE48EA464FA}"/>
              </a:ext>
            </a:extLst>
          </p:cNvPr>
          <p:cNvSpPr txBox="1"/>
          <p:nvPr/>
        </p:nvSpPr>
        <p:spPr>
          <a:xfrm>
            <a:off x="5444386" y="4048576"/>
            <a:ext cx="2167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초록색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주황색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4(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 기준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2BCD4D-BCC4-38BB-FAD0-768CF7BF5FF0}"/>
              </a:ext>
            </a:extLst>
          </p:cNvPr>
          <p:cNvSpPr txBox="1"/>
          <p:nvPr/>
        </p:nvSpPr>
        <p:spPr>
          <a:xfrm>
            <a:off x="947338" y="4864638"/>
            <a:ext cx="3544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4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4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하차 기준도 동일한 결과가 나옴</a:t>
            </a:r>
            <a:r>
              <a:rPr lang="en-US" altLang="ko-KR" sz="14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5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5" grpId="0"/>
      <p:bldP spid="41" grpId="0"/>
      <p:bldP spid="44" grpId="0"/>
      <p:bldP spid="48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3579958" y="3044279"/>
            <a:ext cx="5032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선정 자치구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13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820860" y="921366"/>
            <a:ext cx="4782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노선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신설해야 하는 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BD16CACA-8C52-74CC-7910-4EF69BA3B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1" t="44699" r="21580" b="28978"/>
          <a:stretch/>
        </p:blipFill>
        <p:spPr>
          <a:xfrm>
            <a:off x="3886629" y="1440022"/>
            <a:ext cx="4418741" cy="1490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ADB787-F51C-DD0F-26EE-8909633E65C0}"/>
              </a:ext>
            </a:extLst>
          </p:cNvPr>
          <p:cNvSpPr txBox="1"/>
          <p:nvPr/>
        </p:nvSpPr>
        <p:spPr>
          <a:xfrm>
            <a:off x="820860" y="3665972"/>
            <a:ext cx="512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정류장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신설해야 하는 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텍스트, 테이블웨어, 식기, 접시이(가) 표시된 사진&#10;&#10;자동 생성된 설명">
            <a:extLst>
              <a:ext uri="{FF2B5EF4-FFF2-40B4-BE49-F238E27FC236}">
                <a16:creationId xmlns:a16="http://schemas.microsoft.com/office/drawing/2014/main" id="{7FF2CD4E-AD72-6DD8-F2D4-BD195824C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59" y="4372032"/>
            <a:ext cx="4078811" cy="1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643225" y="2090172"/>
            <a:ext cx="109055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노선수와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이용률과 총 이동시간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정류장별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평균과 정류장수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자치구 선정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3296F-DDA2-08EF-C000-2EE22A049588}"/>
              </a:ext>
            </a:extLst>
          </p:cNvPr>
          <p:cNvSpPr txBox="1"/>
          <p:nvPr/>
        </p:nvSpPr>
        <p:spPr>
          <a:xfrm>
            <a:off x="449071" y="33616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3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A49A6AC-F487-5C47-A317-BE43ECEA3D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5105216" y="3044279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D83518-88D8-687C-5BE5-B3D82858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529458" y="395864"/>
            <a:ext cx="6965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자치구를 선정하는 과정에서 겪은 난항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3D1B81-7C70-DE9C-966B-01F5F39ACFC4}"/>
              </a:ext>
            </a:extLst>
          </p:cNvPr>
          <p:cNvGrpSpPr/>
          <p:nvPr/>
        </p:nvGrpSpPr>
        <p:grpSpPr>
          <a:xfrm>
            <a:off x="8076941" y="3442043"/>
            <a:ext cx="3315165" cy="2226261"/>
            <a:chOff x="8297548" y="1710193"/>
            <a:chExt cx="3315165" cy="22262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8EA0EA8-F22C-1504-1E37-2151F9108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776"/>
            <a:stretch/>
          </p:blipFill>
          <p:spPr>
            <a:xfrm>
              <a:off x="8297548" y="1710193"/>
              <a:ext cx="3315165" cy="222626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6BE953-CFDC-50C0-A0F4-7BD93CF77F3D}"/>
                </a:ext>
              </a:extLst>
            </p:cNvPr>
            <p:cNvSpPr/>
            <p:nvPr/>
          </p:nvSpPr>
          <p:spPr>
            <a:xfrm>
              <a:off x="8886818" y="2474131"/>
              <a:ext cx="1804628" cy="158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E7B237-4065-446D-FE3F-83F186B94E5E}"/>
              </a:ext>
            </a:extLst>
          </p:cNvPr>
          <p:cNvGrpSpPr/>
          <p:nvPr/>
        </p:nvGrpSpPr>
        <p:grpSpPr>
          <a:xfrm>
            <a:off x="849180" y="1079445"/>
            <a:ext cx="4870554" cy="4414031"/>
            <a:chOff x="1576865" y="1079445"/>
            <a:chExt cx="4870554" cy="441403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B594F7-8F6F-A66B-8E35-F626B488C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06"/>
            <a:stretch/>
          </p:blipFill>
          <p:spPr>
            <a:xfrm>
              <a:off x="1576865" y="1079445"/>
              <a:ext cx="4870554" cy="425367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403287-247E-3330-D1A8-D7039A1E3BB6}"/>
                </a:ext>
              </a:extLst>
            </p:cNvPr>
            <p:cNvSpPr/>
            <p:nvPr/>
          </p:nvSpPr>
          <p:spPr>
            <a:xfrm>
              <a:off x="3707842" y="5164853"/>
              <a:ext cx="618719" cy="328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3CBF022-D98F-0630-667B-D66654F5F7E1}"/>
                </a:ext>
              </a:extLst>
            </p:cNvPr>
            <p:cNvSpPr/>
            <p:nvPr/>
          </p:nvSpPr>
          <p:spPr>
            <a:xfrm rot="5400000">
              <a:off x="1431817" y="2968372"/>
              <a:ext cx="618719" cy="328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6DA33FE-71A2-B9FD-6A35-0616314CD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941" y="412770"/>
            <a:ext cx="2506080" cy="30556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1976923" y="5805398"/>
            <a:ext cx="823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분석한 결과로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순위를 정하기 어려웠음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68FFF53F-D24C-E71D-A6B2-273F2B14C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34" y="1092385"/>
            <a:ext cx="1883455" cy="39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8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AA464B-5BCC-CBAC-A91B-933932E93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529458" y="39586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노력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2618926" y="2367171"/>
            <a:ext cx="695414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대면 회의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비대면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회의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only 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회의시간 대략 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26</a:t>
            </a:r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48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7FF1ACC-F381-8531-6F01-09B2A5F0C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529458" y="39586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후기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1668345" y="1012954"/>
            <a:ext cx="885530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 경험 없음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분석하고 인사이트를 공유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상관계수를 통해 가설 세우기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수많은 가설을 기각함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어쨌든 결론에 도달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7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50C4E9-A069-BFCA-3FED-DFBAF94804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529458" y="39586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후기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3926174" y="3007334"/>
            <a:ext cx="4339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무에서 유를 창조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491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97C76AE-303F-7718-FB8C-F1591ED8C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F3D8-096C-CEE1-A7E4-1215B4C886AF}"/>
              </a:ext>
            </a:extLst>
          </p:cNvPr>
          <p:cNvSpPr txBox="1"/>
          <p:nvPr/>
        </p:nvSpPr>
        <p:spPr>
          <a:xfrm>
            <a:off x="529458" y="39586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후기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4558565" y="2705725"/>
            <a:ext cx="30748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다같이 </a:t>
            </a:r>
            <a:r>
              <a: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노력</a:t>
            </a:r>
            <a:endParaRPr lang="en-US" altLang="ko-KR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다같이 </a:t>
            </a:r>
            <a:r>
              <a:rPr lang="ko-KR" altLang="en-US" sz="4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성장</a:t>
            </a:r>
            <a:endParaRPr lang="en-US" altLang="ko-KR" sz="4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97C76AE-303F-7718-FB8C-F1591ED8C0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22563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인접한 자치구의 개수와 노선수 사이에는 관계가 있다</a:t>
            </a:r>
            <a:r>
              <a:rPr lang="en-US" altLang="ko-KR" sz="18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642AC2-BCD4-C829-80A6-687271BBE958}"/>
              </a:ext>
            </a:extLst>
          </p:cNvPr>
          <p:cNvSpPr txBox="1"/>
          <p:nvPr/>
        </p:nvSpPr>
        <p:spPr>
          <a:xfrm>
            <a:off x="4541735" y="3044279"/>
            <a:ext cx="3108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4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61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5B37A5-E0EF-E043-0ABB-93539BF9DD30}"/>
              </a:ext>
            </a:extLst>
          </p:cNvPr>
          <p:cNvSpPr/>
          <p:nvPr/>
        </p:nvSpPr>
        <p:spPr>
          <a:xfrm>
            <a:off x="1116495" y="2276669"/>
            <a:ext cx="9959009" cy="2304662"/>
          </a:xfrm>
          <a:prstGeom prst="roundRect">
            <a:avLst>
              <a:gd name="adj" fmla="val 92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B4F2-17BE-9060-26C2-F2A68F3C0AB6}"/>
              </a:ext>
            </a:extLst>
          </p:cNvPr>
          <p:cNvSpPr txBox="1"/>
          <p:nvPr/>
        </p:nvSpPr>
        <p:spPr>
          <a:xfrm>
            <a:off x="1528086" y="3136612"/>
            <a:ext cx="913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294BF-6B59-E0DA-F494-F13778042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89430" y="3479769"/>
            <a:ext cx="1028364" cy="10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1777349" y="4824947"/>
            <a:ext cx="863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 동안 자치구의 특정 정류장에서의 특정 버스노선을 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평균 승객 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D6839-99B6-7AB0-1470-6CC26E91AC28}"/>
              </a:ext>
            </a:extLst>
          </p:cNvPr>
          <p:cNvSpPr txBox="1"/>
          <p:nvPr/>
        </p:nvSpPr>
        <p:spPr>
          <a:xfrm>
            <a:off x="449071" y="336160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평균승객수의 의미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1610433" y="1232793"/>
            <a:ext cx="8971133" cy="242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3263332" y="4000339"/>
            <a:ext cx="5665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승차평균승객수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하차평균승객수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C16CD7-6CCE-90E4-EE1A-AE21E31D58C3}"/>
              </a:ext>
            </a:extLst>
          </p:cNvPr>
          <p:cNvGrpSpPr/>
          <p:nvPr/>
        </p:nvGrpSpPr>
        <p:grpSpPr>
          <a:xfrm>
            <a:off x="2360762" y="5163799"/>
            <a:ext cx="937765" cy="349012"/>
            <a:chOff x="2360762" y="5462996"/>
            <a:chExt cx="937765" cy="34901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FD5CE9A-7D60-F080-6EDD-6521E62F394F}"/>
                </a:ext>
              </a:extLst>
            </p:cNvPr>
            <p:cNvCxnSpPr/>
            <p:nvPr/>
          </p:nvCxnSpPr>
          <p:spPr>
            <a:xfrm>
              <a:off x="2360762" y="5462996"/>
              <a:ext cx="9377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DBDE6D-68DB-3551-B935-5C9394E9261C}"/>
                </a:ext>
              </a:extLst>
            </p:cNvPr>
            <p:cNvSpPr txBox="1"/>
            <p:nvPr/>
          </p:nvSpPr>
          <p:spPr>
            <a:xfrm>
              <a:off x="2391242" y="5504231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등록일자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8451B-F50E-E812-7030-C2A6EBE76FF4}"/>
              </a:ext>
            </a:extLst>
          </p:cNvPr>
          <p:cNvGrpSpPr/>
          <p:nvPr/>
        </p:nvGrpSpPr>
        <p:grpSpPr>
          <a:xfrm>
            <a:off x="3376762" y="5163799"/>
            <a:ext cx="2140118" cy="349012"/>
            <a:chOff x="2360762" y="5462996"/>
            <a:chExt cx="2140118" cy="34901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F8EB45F-3AC1-50B9-3FFA-7426B7B8138E}"/>
                </a:ext>
              </a:extLst>
            </p:cNvPr>
            <p:cNvCxnSpPr>
              <a:cxnSpLocks/>
            </p:cNvCxnSpPr>
            <p:nvPr/>
          </p:nvCxnSpPr>
          <p:spPr>
            <a:xfrm>
              <a:off x="2360762" y="5462996"/>
              <a:ext cx="214011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4D1222-C6B7-6101-CCE2-5D63C1A0489A}"/>
                </a:ext>
              </a:extLst>
            </p:cNvPr>
            <p:cNvSpPr txBox="1"/>
            <p:nvPr/>
          </p:nvSpPr>
          <p:spPr>
            <a:xfrm>
              <a:off x="2992239" y="5504231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정류소명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62FC82-6F30-900E-6CB9-3D61B7A09311}"/>
              </a:ext>
            </a:extLst>
          </p:cNvPr>
          <p:cNvGrpSpPr/>
          <p:nvPr/>
        </p:nvGrpSpPr>
        <p:grpSpPr>
          <a:xfrm>
            <a:off x="6289040" y="5153639"/>
            <a:ext cx="1300480" cy="349012"/>
            <a:chOff x="2609613" y="5462996"/>
            <a:chExt cx="1592646" cy="34901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63B453-7DF8-844C-59EB-1202B229AD71}"/>
                </a:ext>
              </a:extLst>
            </p:cNvPr>
            <p:cNvCxnSpPr>
              <a:cxnSpLocks/>
            </p:cNvCxnSpPr>
            <p:nvPr/>
          </p:nvCxnSpPr>
          <p:spPr>
            <a:xfrm>
              <a:off x="2609613" y="5462996"/>
              <a:ext cx="159264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13DE50-D9BF-3A42-56F5-575A0D9BB31D}"/>
                </a:ext>
              </a:extLst>
            </p:cNvPr>
            <p:cNvSpPr txBox="1"/>
            <p:nvPr/>
          </p:nvSpPr>
          <p:spPr>
            <a:xfrm>
              <a:off x="2987275" y="5504231"/>
              <a:ext cx="8622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노선명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43B5283-9AAB-D239-FFEA-2B4E0EDF2AD7}"/>
              </a:ext>
            </a:extLst>
          </p:cNvPr>
          <p:cNvGrpSpPr/>
          <p:nvPr/>
        </p:nvGrpSpPr>
        <p:grpSpPr>
          <a:xfrm>
            <a:off x="7894322" y="5153639"/>
            <a:ext cx="2133598" cy="774133"/>
            <a:chOff x="2609613" y="5462996"/>
            <a:chExt cx="2612930" cy="774133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CD80798-D066-BC24-EF7E-07054A9CF13C}"/>
                </a:ext>
              </a:extLst>
            </p:cNvPr>
            <p:cNvCxnSpPr>
              <a:cxnSpLocks/>
            </p:cNvCxnSpPr>
            <p:nvPr/>
          </p:nvCxnSpPr>
          <p:spPr>
            <a:xfrm>
              <a:off x="2609613" y="5462996"/>
              <a:ext cx="261293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070D38-300A-C03F-D07A-C9D4E20A6A4C}"/>
                </a:ext>
              </a:extLst>
            </p:cNvPr>
            <p:cNvSpPr txBox="1"/>
            <p:nvPr/>
          </p:nvSpPr>
          <p:spPr>
            <a:xfrm>
              <a:off x="3166947" y="5498465"/>
              <a:ext cx="149826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승차총승객수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or</a:t>
              </a:r>
            </a:p>
            <a:p>
              <a:pPr algn="ctr"/>
              <a:r>
                <a:rPr lang="ko-KR" altLang="en-US" sz="14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하차총승객수</a:t>
              </a:r>
              <a:endPara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02F62D3-DCEF-9BE9-9D60-6346BE5CA519}"/>
              </a:ext>
            </a:extLst>
          </p:cNvPr>
          <p:cNvSpPr txBox="1"/>
          <p:nvPr/>
        </p:nvSpPr>
        <p:spPr>
          <a:xfrm>
            <a:off x="2574307" y="3698951"/>
            <a:ext cx="17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</a:t>
            </a:r>
            <a:r>
              <a:rPr lang="en-US" altLang="ko-KR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317119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0999" y="252764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449071" y="374621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상관계수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324373" y="1234294"/>
            <a:ext cx="1657311" cy="4080233"/>
            <a:chOff x="6439218" y="1644612"/>
            <a:chExt cx="1657311" cy="4080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58769" b="88385"/>
            <a:stretch/>
          </p:blipFill>
          <p:spPr>
            <a:xfrm>
              <a:off x="6446837" y="1644612"/>
              <a:ext cx="1649691" cy="53332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8578" t="22754"/>
            <a:stretch/>
          </p:blipFill>
          <p:spPr>
            <a:xfrm>
              <a:off x="6439218" y="2177935"/>
              <a:ext cx="1657311" cy="35469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C311837-B9AE-F6E1-FF4C-A4DFB561C832}"/>
              </a:ext>
            </a:extLst>
          </p:cNvPr>
          <p:cNvSpPr txBox="1"/>
          <p:nvPr/>
        </p:nvSpPr>
        <p:spPr>
          <a:xfrm>
            <a:off x="-358112" y="6275454"/>
            <a:ext cx="1215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i="1" baseline="3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</a:t>
            </a:r>
            <a:r>
              <a:rPr lang="en-US" altLang="ko-KR" sz="14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Evans JD. Straightforward Statistics for the Behavioral Sciences. Brooks/Cole Publishing; Pacific Grove, Calif.: 1996.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C7B68B-475C-D5BA-0DA1-ECD5EF622564}"/>
              </a:ext>
            </a:extLst>
          </p:cNvPr>
          <p:cNvGrpSpPr/>
          <p:nvPr/>
        </p:nvGrpSpPr>
        <p:grpSpPr>
          <a:xfrm>
            <a:off x="3256153" y="5656470"/>
            <a:ext cx="6224781" cy="523220"/>
            <a:chOff x="3256153" y="5656470"/>
            <a:chExt cx="6224781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6D8468-9F54-0E14-F48B-D49F39935386}"/>
                </a:ext>
              </a:extLst>
            </p:cNvPr>
            <p:cNvSpPr txBox="1"/>
            <p:nvPr/>
          </p:nvSpPr>
          <p:spPr>
            <a:xfrm>
              <a:off x="3256153" y="5720802"/>
              <a:ext cx="622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노선수의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증가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감소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             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승하차평균승객수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증가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감소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508531-2DD7-A778-AF68-915991218F03}"/>
                </a:ext>
              </a:extLst>
            </p:cNvPr>
            <p:cNvSpPr txBox="1"/>
            <p:nvPr/>
          </p:nvSpPr>
          <p:spPr>
            <a:xfrm>
              <a:off x="5720702" y="5656470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E61E2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∝</a:t>
              </a:r>
              <a:endParaRPr lang="en-US" altLang="ko-KR" sz="2800" b="1" dirty="0">
                <a:solidFill>
                  <a:srgbClr val="E61E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249B33-EC39-2D8A-57BC-ED3CB2442459}"/>
              </a:ext>
            </a:extLst>
          </p:cNvPr>
          <p:cNvSpPr txBox="1"/>
          <p:nvPr/>
        </p:nvSpPr>
        <p:spPr>
          <a:xfrm>
            <a:off x="6852569" y="2970691"/>
            <a:ext cx="2542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상관계수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0.4935 </a:t>
            </a:r>
          </a:p>
          <a:p>
            <a:r>
              <a:rPr lang="en-US" altLang="ko-KR" sz="2000" i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-value: 0.0122</a:t>
            </a: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유의수준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0.05 (5%)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8BDA574-C007-8002-9738-BEDEBC596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-29911"/>
            <a:ext cx="6271803" cy="397798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A8BEC-CE15-E78A-F80D-E4B5C6ED5741}"/>
              </a:ext>
            </a:extLst>
          </p:cNvPr>
          <p:cNvSpPr/>
          <p:nvPr/>
        </p:nvSpPr>
        <p:spPr>
          <a:xfrm>
            <a:off x="5050204" y="3089768"/>
            <a:ext cx="910551" cy="673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EBD59-D348-EF35-EA01-D464A4CFE13C}"/>
              </a:ext>
            </a:extLst>
          </p:cNvPr>
          <p:cNvSpPr txBox="1"/>
          <p:nvPr/>
        </p:nvSpPr>
        <p:spPr>
          <a:xfrm>
            <a:off x="6480742" y="2473019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중간정도</a:t>
            </a:r>
            <a:r>
              <a:rPr lang="en-US" altLang="ko-KR" sz="2800" baseline="30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상관계수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002224" y="1240681"/>
            <a:ext cx="3018079" cy="4079336"/>
            <a:chOff x="5078449" y="1644612"/>
            <a:chExt cx="3018079" cy="40793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l="58769" b="88385"/>
            <a:stretch/>
          </p:blipFill>
          <p:spPr>
            <a:xfrm>
              <a:off x="6446837" y="1644612"/>
              <a:ext cx="1649691" cy="53332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22754" r="65799"/>
            <a:stretch/>
          </p:blipFill>
          <p:spPr>
            <a:xfrm>
              <a:off x="5078449" y="2177038"/>
              <a:ext cx="1368387" cy="3546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5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6D8468-9F54-0E14-F48B-D49F39935386}"/>
              </a:ext>
            </a:extLst>
          </p:cNvPr>
          <p:cNvSpPr txBox="1"/>
          <p:nvPr/>
        </p:nvSpPr>
        <p:spPr>
          <a:xfrm>
            <a:off x="449071" y="374621"/>
            <a:ext cx="913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승하차평균승객수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사이에는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D77B34-710B-ED9B-AF57-83B7C37FA796}"/>
              </a:ext>
            </a:extLst>
          </p:cNvPr>
          <p:cNvGrpSpPr/>
          <p:nvPr/>
        </p:nvGrpSpPr>
        <p:grpSpPr>
          <a:xfrm>
            <a:off x="1839407" y="897841"/>
            <a:ext cx="3227888" cy="2696441"/>
            <a:chOff x="901792" y="851674"/>
            <a:chExt cx="6314369" cy="53467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DAF61F-C060-C63C-EC60-9C22DB68E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792" y="851674"/>
              <a:ext cx="6314369" cy="5346764"/>
            </a:xfrm>
            <a:prstGeom prst="rect">
              <a:avLst/>
            </a:prstGeom>
          </p:spPr>
        </p:pic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76EEA5FE-6B72-34F9-F2AF-0F75439962A3}"/>
                </a:ext>
              </a:extLst>
            </p:cNvPr>
            <p:cNvSpPr/>
            <p:nvPr/>
          </p:nvSpPr>
          <p:spPr>
            <a:xfrm rot="10800000">
              <a:off x="1815321" y="2792730"/>
              <a:ext cx="4886102" cy="2949966"/>
            </a:xfrm>
            <a:custGeom>
              <a:avLst/>
              <a:gdLst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46740 w 4446740"/>
                <a:gd name="connsiteY2" fmla="*/ 3858017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346532 w 4446740"/>
                <a:gd name="connsiteY2" fmla="*/ 1440493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34214 w 4446740"/>
                <a:gd name="connsiteY2" fmla="*/ 1916482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00007 w 4446740"/>
                <a:gd name="connsiteY2" fmla="*/ 1540701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11409 w 4446740"/>
                <a:gd name="connsiteY2" fmla="*/ 1791222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11409 w 4446740"/>
                <a:gd name="connsiteY2" fmla="*/ 1791222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57632"/>
                <a:gd name="connsiteY0" fmla="*/ 0 h 3958226"/>
                <a:gd name="connsiteX1" fmla="*/ 4446740 w 4457632"/>
                <a:gd name="connsiteY1" fmla="*/ 0 h 3958226"/>
                <a:gd name="connsiteX2" fmla="*/ 4457018 w 4457632"/>
                <a:gd name="connsiteY2" fmla="*/ 1816274 h 3958226"/>
                <a:gd name="connsiteX3" fmla="*/ 11402 w 4457632"/>
                <a:gd name="connsiteY3" fmla="*/ 3958226 h 3958226"/>
                <a:gd name="connsiteX4" fmla="*/ 0 w 4457632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34215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29013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25546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7606"/>
                <a:gd name="connsiteY0" fmla="*/ 0 h 3958226"/>
                <a:gd name="connsiteX1" fmla="*/ 4446740 w 4447606"/>
                <a:gd name="connsiteY1" fmla="*/ 0 h 3958226"/>
                <a:gd name="connsiteX2" fmla="*/ 4446355 w 4447606"/>
                <a:gd name="connsiteY2" fmla="*/ 1333025 h 3958226"/>
                <a:gd name="connsiteX3" fmla="*/ 11402 w 4447606"/>
                <a:gd name="connsiteY3" fmla="*/ 3958226 h 3958226"/>
                <a:gd name="connsiteX4" fmla="*/ 0 w 4447606"/>
                <a:gd name="connsiteY4" fmla="*/ 0 h 3958226"/>
                <a:gd name="connsiteX0" fmla="*/ 0 w 4447606"/>
                <a:gd name="connsiteY0" fmla="*/ 0 h 4677059"/>
                <a:gd name="connsiteX1" fmla="*/ 4446740 w 4447606"/>
                <a:gd name="connsiteY1" fmla="*/ 0 h 4677059"/>
                <a:gd name="connsiteX2" fmla="*/ 4446355 w 4447606"/>
                <a:gd name="connsiteY2" fmla="*/ 1333025 h 4677059"/>
                <a:gd name="connsiteX3" fmla="*/ 25274 w 4447606"/>
                <a:gd name="connsiteY3" fmla="*/ 4677059 h 4677059"/>
                <a:gd name="connsiteX4" fmla="*/ 0 w 4447606"/>
                <a:gd name="connsiteY4" fmla="*/ 0 h 467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606" h="4677059">
                  <a:moveTo>
                    <a:pt x="0" y="0"/>
                  </a:moveTo>
                  <a:lnTo>
                    <a:pt x="4446740" y="0"/>
                  </a:lnTo>
                  <a:cubicBezTo>
                    <a:pt x="4442565" y="638827"/>
                    <a:pt x="4450530" y="694198"/>
                    <a:pt x="4446355" y="1333025"/>
                  </a:cubicBezTo>
                  <a:lnTo>
                    <a:pt x="25274" y="4677059"/>
                  </a:lnTo>
                  <a:cubicBezTo>
                    <a:pt x="21473" y="3357650"/>
                    <a:pt x="3801" y="1319409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24E83C1-91FD-185B-F57B-19B6172DA831}"/>
              </a:ext>
            </a:extLst>
          </p:cNvPr>
          <p:cNvGrpSpPr/>
          <p:nvPr/>
        </p:nvGrpSpPr>
        <p:grpSpPr>
          <a:xfrm>
            <a:off x="5193959" y="897841"/>
            <a:ext cx="4390946" cy="1990057"/>
            <a:chOff x="6096000" y="1748659"/>
            <a:chExt cx="4390946" cy="19900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6D8468-9F54-0E14-F48B-D49F39935386}"/>
                </a:ext>
              </a:extLst>
            </p:cNvPr>
            <p:cNvSpPr txBox="1"/>
            <p:nvPr/>
          </p:nvSpPr>
          <p:spPr>
            <a:xfrm>
              <a:off x="6467668" y="2415277"/>
              <a:ext cx="36476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하루동안 자치구에 특정 정류장에서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특정 노선을 타는 승객수가 적음 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∴ 버스 시설 추가 고려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X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655703D-09E3-8250-631D-AE2ACAAE5BFC}"/>
                </a:ext>
              </a:extLst>
            </p:cNvPr>
            <p:cNvGrpSpPr/>
            <p:nvPr/>
          </p:nvGrpSpPr>
          <p:grpSpPr>
            <a:xfrm>
              <a:off x="6096000" y="1748659"/>
              <a:ext cx="4390946" cy="646331"/>
              <a:chOff x="6096000" y="1748659"/>
              <a:chExt cx="4390946" cy="646331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85FBC6F-19C5-9438-7DAD-6C95D596D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3578" y="2374373"/>
                <a:ext cx="4262420" cy="0"/>
              </a:xfrm>
              <a:prstGeom prst="line">
                <a:avLst/>
              </a:prstGeom>
              <a:ln w="28575">
                <a:solidFill>
                  <a:srgbClr val="E61E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17002D-1E80-FCE3-719B-932220735214}"/>
                  </a:ext>
                </a:extLst>
              </p:cNvPr>
              <p:cNvSpPr txBox="1"/>
              <p:nvPr/>
            </p:nvSpPr>
            <p:spPr>
              <a:xfrm>
                <a:off x="6096000" y="1748659"/>
                <a:ext cx="4390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Case 1.</a:t>
                </a:r>
              </a:p>
              <a:p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노선 수에 비해 </a:t>
                </a:r>
                <a:r>
                  <a:rPr lang="ko-KR" altLang="en-US" sz="1600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승하차</a:t>
                </a:r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평균 승객수가 적은 경우</a:t>
                </a:r>
                <a:endPara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0330BC-3BFB-E71D-D000-607AE9536449}"/>
              </a:ext>
            </a:extLst>
          </p:cNvPr>
          <p:cNvGrpSpPr/>
          <p:nvPr/>
        </p:nvGrpSpPr>
        <p:grpSpPr>
          <a:xfrm>
            <a:off x="1839407" y="3729761"/>
            <a:ext cx="3227888" cy="2733251"/>
            <a:chOff x="963253" y="1443841"/>
            <a:chExt cx="5026756" cy="425646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8919AA4-8507-7407-58BC-3FF64CB61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253" y="1443841"/>
              <a:ext cx="5026756" cy="4256463"/>
            </a:xfrm>
            <a:prstGeom prst="rect">
              <a:avLst/>
            </a:prstGeom>
          </p:spPr>
        </p:pic>
        <p:sp>
          <p:nvSpPr>
            <p:cNvPr id="29" name="직사각형 5">
              <a:extLst>
                <a:ext uri="{FF2B5EF4-FFF2-40B4-BE49-F238E27FC236}">
                  <a16:creationId xmlns:a16="http://schemas.microsoft.com/office/drawing/2014/main" id="{A01DDFBF-2A7C-DD24-034B-5B73B7DB1F36}"/>
                </a:ext>
              </a:extLst>
            </p:cNvPr>
            <p:cNvSpPr/>
            <p:nvPr/>
          </p:nvSpPr>
          <p:spPr>
            <a:xfrm>
              <a:off x="1687112" y="1544320"/>
              <a:ext cx="3870874" cy="3145734"/>
            </a:xfrm>
            <a:custGeom>
              <a:avLst/>
              <a:gdLst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46740 w 4446740"/>
                <a:gd name="connsiteY2" fmla="*/ 3858017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346532 w 4446740"/>
                <a:gd name="connsiteY2" fmla="*/ 1440493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34214 w 4446740"/>
                <a:gd name="connsiteY2" fmla="*/ 1916482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00007 w 4446740"/>
                <a:gd name="connsiteY2" fmla="*/ 1540701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858017"/>
                <a:gd name="connsiteX1" fmla="*/ 4446740 w 4446740"/>
                <a:gd name="connsiteY1" fmla="*/ 0 h 3858017"/>
                <a:gd name="connsiteX2" fmla="*/ 4411409 w 4446740"/>
                <a:gd name="connsiteY2" fmla="*/ 1791222 h 3858017"/>
                <a:gd name="connsiteX3" fmla="*/ 0 w 4446740"/>
                <a:gd name="connsiteY3" fmla="*/ 3858017 h 3858017"/>
                <a:gd name="connsiteX4" fmla="*/ 0 w 4446740"/>
                <a:gd name="connsiteY4" fmla="*/ 0 h 3858017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11409 w 4446740"/>
                <a:gd name="connsiteY2" fmla="*/ 1791222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57632"/>
                <a:gd name="connsiteY0" fmla="*/ 0 h 3958226"/>
                <a:gd name="connsiteX1" fmla="*/ 4446740 w 4457632"/>
                <a:gd name="connsiteY1" fmla="*/ 0 h 3958226"/>
                <a:gd name="connsiteX2" fmla="*/ 4457018 w 4457632"/>
                <a:gd name="connsiteY2" fmla="*/ 1816274 h 3958226"/>
                <a:gd name="connsiteX3" fmla="*/ 11402 w 4457632"/>
                <a:gd name="connsiteY3" fmla="*/ 3958226 h 3958226"/>
                <a:gd name="connsiteX4" fmla="*/ 0 w 4457632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34215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29013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6740"/>
                <a:gd name="connsiteY0" fmla="*/ 0 h 3958226"/>
                <a:gd name="connsiteX1" fmla="*/ 4446740 w 4446740"/>
                <a:gd name="connsiteY1" fmla="*/ 0 h 3958226"/>
                <a:gd name="connsiteX2" fmla="*/ 4425546 w 4446740"/>
                <a:gd name="connsiteY2" fmla="*/ 1816274 h 3958226"/>
                <a:gd name="connsiteX3" fmla="*/ 11402 w 4446740"/>
                <a:gd name="connsiteY3" fmla="*/ 3958226 h 3958226"/>
                <a:gd name="connsiteX4" fmla="*/ 0 w 4446740"/>
                <a:gd name="connsiteY4" fmla="*/ 0 h 3958226"/>
                <a:gd name="connsiteX0" fmla="*/ 0 w 4447274"/>
                <a:gd name="connsiteY0" fmla="*/ 0 h 3958226"/>
                <a:gd name="connsiteX1" fmla="*/ 4446740 w 4447274"/>
                <a:gd name="connsiteY1" fmla="*/ 0 h 3958226"/>
                <a:gd name="connsiteX2" fmla="*/ 4445974 w 4447274"/>
                <a:gd name="connsiteY2" fmla="*/ 1539583 h 3958226"/>
                <a:gd name="connsiteX3" fmla="*/ 11402 w 4447274"/>
                <a:gd name="connsiteY3" fmla="*/ 3958226 h 3958226"/>
                <a:gd name="connsiteX4" fmla="*/ 0 w 4447274"/>
                <a:gd name="connsiteY4" fmla="*/ 0 h 3958226"/>
                <a:gd name="connsiteX0" fmla="*/ 0 w 4447274"/>
                <a:gd name="connsiteY0" fmla="*/ 0 h 3326942"/>
                <a:gd name="connsiteX1" fmla="*/ 4446740 w 4447274"/>
                <a:gd name="connsiteY1" fmla="*/ 0 h 3326942"/>
                <a:gd name="connsiteX2" fmla="*/ 4445974 w 4447274"/>
                <a:gd name="connsiteY2" fmla="*/ 1539583 h 3326942"/>
                <a:gd name="connsiteX3" fmla="*/ 8484 w 4447274"/>
                <a:gd name="connsiteY3" fmla="*/ 3326942 h 3326942"/>
                <a:gd name="connsiteX4" fmla="*/ 0 w 4447274"/>
                <a:gd name="connsiteY4" fmla="*/ 0 h 3326942"/>
                <a:gd name="connsiteX0" fmla="*/ 0 w 4447274"/>
                <a:gd name="connsiteY0" fmla="*/ 0 h 3326942"/>
                <a:gd name="connsiteX1" fmla="*/ 4446740 w 4447274"/>
                <a:gd name="connsiteY1" fmla="*/ 0 h 3326942"/>
                <a:gd name="connsiteX2" fmla="*/ 4445974 w 4447274"/>
                <a:gd name="connsiteY2" fmla="*/ 1520841 h 3326942"/>
                <a:gd name="connsiteX3" fmla="*/ 8484 w 4447274"/>
                <a:gd name="connsiteY3" fmla="*/ 3326942 h 3326942"/>
                <a:gd name="connsiteX4" fmla="*/ 0 w 4447274"/>
                <a:gd name="connsiteY4" fmla="*/ 0 h 332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274" h="3326942">
                  <a:moveTo>
                    <a:pt x="0" y="0"/>
                  </a:moveTo>
                  <a:lnTo>
                    <a:pt x="4446740" y="0"/>
                  </a:lnTo>
                  <a:cubicBezTo>
                    <a:pt x="4442565" y="638827"/>
                    <a:pt x="4450149" y="882014"/>
                    <a:pt x="4445974" y="1520841"/>
                  </a:cubicBezTo>
                  <a:lnTo>
                    <a:pt x="8484" y="3326942"/>
                  </a:lnTo>
                  <a:cubicBezTo>
                    <a:pt x="4683" y="2007533"/>
                    <a:pt x="3801" y="1319409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14A8AF-A509-B9D8-963D-D50DBA881D1C}"/>
              </a:ext>
            </a:extLst>
          </p:cNvPr>
          <p:cNvGrpSpPr/>
          <p:nvPr/>
        </p:nvGrpSpPr>
        <p:grpSpPr>
          <a:xfrm>
            <a:off x="5231537" y="3806487"/>
            <a:ext cx="4390946" cy="1728119"/>
            <a:chOff x="6096000" y="1748330"/>
            <a:chExt cx="4390946" cy="17281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EC5BD-F587-6B61-5D20-96E4CDEA568A}"/>
                </a:ext>
              </a:extLst>
            </p:cNvPr>
            <p:cNvSpPr txBox="1"/>
            <p:nvPr/>
          </p:nvSpPr>
          <p:spPr>
            <a:xfrm>
              <a:off x="6261926" y="2399231"/>
              <a:ext cx="40590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하루동안 자치구에 특정 정류장에서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특정 노선을 타는 승객수가 많음 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∴ 특정 정류장의 특정 노선이 </a:t>
              </a:r>
              <a:r>
                <a:rPr lang="ko-KR" altLang="en-US" sz="1600" dirty="0">
                  <a:solidFill>
                    <a:srgbClr val="4472C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포화 상태</a:t>
              </a:r>
              <a:r>
                <a:rPr lang="en-US" altLang="ko-KR" sz="1600" baseline="30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*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9932F4-6761-B3CA-8796-68CA9A225DAB}"/>
                </a:ext>
              </a:extLst>
            </p:cNvPr>
            <p:cNvGrpSpPr/>
            <p:nvPr/>
          </p:nvGrpSpPr>
          <p:grpSpPr>
            <a:xfrm>
              <a:off x="6096000" y="1748330"/>
              <a:ext cx="4390946" cy="646331"/>
              <a:chOff x="6096000" y="1126557"/>
              <a:chExt cx="4390946" cy="646331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01ED455-D50E-1D97-8EBE-A81FC8A30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752600"/>
                <a:ext cx="4256511" cy="0"/>
              </a:xfrm>
              <a:prstGeom prst="line">
                <a:avLst/>
              </a:prstGeom>
              <a:ln w="28575">
                <a:solidFill>
                  <a:srgbClr val="E61E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915BE3-0C17-FB4B-76FE-558D152D90D5}"/>
                  </a:ext>
                </a:extLst>
              </p:cNvPr>
              <p:cNvSpPr txBox="1"/>
              <p:nvPr/>
            </p:nvSpPr>
            <p:spPr>
              <a:xfrm>
                <a:off x="6096000" y="1126557"/>
                <a:ext cx="4390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Case 2.</a:t>
                </a:r>
              </a:p>
              <a:p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노선 수에 비해 </a:t>
                </a:r>
                <a:r>
                  <a:rPr lang="ko-KR" altLang="en-US" sz="1600" dirty="0" err="1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승하차</a:t>
                </a:r>
                <a:r>
                  <a:rPr lang="ko-KR" altLang="en-US" sz="16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평균 승객수가 많은 경우</a:t>
                </a:r>
                <a:endPara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91A583-002C-A870-D94B-57AED4DC0B6E}"/>
              </a:ext>
            </a:extLst>
          </p:cNvPr>
          <p:cNvSpPr txBox="1"/>
          <p:nvPr/>
        </p:nvSpPr>
        <p:spPr>
          <a:xfrm>
            <a:off x="5288478" y="5892252"/>
            <a:ext cx="451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포화상태라고 바로 버스시설 추가？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십자형 36">
            <a:extLst>
              <a:ext uri="{FF2B5EF4-FFF2-40B4-BE49-F238E27FC236}">
                <a16:creationId xmlns:a16="http://schemas.microsoft.com/office/drawing/2014/main" id="{596EB3F3-2871-0B3D-E2FB-315081D1AF38}"/>
              </a:ext>
            </a:extLst>
          </p:cNvPr>
          <p:cNvSpPr/>
          <p:nvPr/>
        </p:nvSpPr>
        <p:spPr>
          <a:xfrm rot="2608679">
            <a:off x="7029762" y="5681175"/>
            <a:ext cx="719339" cy="719340"/>
          </a:xfrm>
          <a:prstGeom prst="plus">
            <a:avLst>
              <a:gd name="adj" fmla="val 471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73066-4FC2-7B0E-1606-9DE2DCA5942A}"/>
              </a:ext>
            </a:extLst>
          </p:cNvPr>
          <p:cNvSpPr txBox="1"/>
          <p:nvPr/>
        </p:nvSpPr>
        <p:spPr>
          <a:xfrm>
            <a:off x="6196253" y="5485417"/>
            <a:ext cx="7073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＊포화상태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노선수에 비해 승차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평균승객수가 많다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2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D58608-40EC-4E25-4EC9-40F7BC65DC8B}"/>
              </a:ext>
            </a:extLst>
          </p:cNvPr>
          <p:cNvSpPr txBox="1"/>
          <p:nvPr/>
        </p:nvSpPr>
        <p:spPr>
          <a:xfrm>
            <a:off x="449071" y="374621"/>
            <a:ext cx="926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6AAED-6447-BAA4-66AA-C5F621A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09" y="1373242"/>
            <a:ext cx="5115396" cy="4969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56FE5-7C64-F59C-D99F-A23AED0B88D0}"/>
              </a:ext>
            </a:extLst>
          </p:cNvPr>
          <p:cNvSpPr txBox="1"/>
          <p:nvPr/>
        </p:nvSpPr>
        <p:spPr>
          <a:xfrm>
            <a:off x="864268" y="2078864"/>
            <a:ext cx="586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자치구의 총 이동 인구에 비해 총 승차 승객수가 많은 경우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∴ </a:t>
            </a:r>
            <a:r>
              <a:rPr lang="ko-KR" altLang="en-US" sz="16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이용정도 높음</a:t>
            </a:r>
            <a:endParaRPr lang="en-US" altLang="ko-KR" sz="16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6B9CC-C22A-8C29-AF4B-7949C8F2667A}"/>
              </a:ext>
            </a:extLst>
          </p:cNvPr>
          <p:cNvSpPr txBox="1"/>
          <p:nvPr/>
        </p:nvSpPr>
        <p:spPr>
          <a:xfrm>
            <a:off x="5487857" y="4388590"/>
            <a:ext cx="583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자치구의 총 이동 인구에 비해 총 승차 승객수가 적은 경우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∴ </a:t>
            </a:r>
            <a:r>
              <a:rPr lang="ko-KR" altLang="en-US" sz="1600" dirty="0">
                <a:solidFill>
                  <a:srgbClr val="4472C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 이용정도 낮음</a:t>
            </a:r>
            <a:endParaRPr lang="en-US" altLang="ko-KR" sz="1600" dirty="0">
              <a:solidFill>
                <a:srgbClr val="4472C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F786A-1A5C-BA13-77C9-0C9A7EBC0751}"/>
              </a:ext>
            </a:extLst>
          </p:cNvPr>
          <p:cNvSpPr txBox="1"/>
          <p:nvPr/>
        </p:nvSpPr>
        <p:spPr>
          <a:xfrm>
            <a:off x="4929254" y="6238458"/>
            <a:ext cx="2321305" cy="360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버스이용정도 그래프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975FFA-5AFA-3AE7-C8BE-55282A61A199}"/>
              </a:ext>
            </a:extLst>
          </p:cNvPr>
          <p:cNvCxnSpPr>
            <a:cxnSpLocks/>
          </p:cNvCxnSpPr>
          <p:nvPr/>
        </p:nvCxnSpPr>
        <p:spPr>
          <a:xfrm flipV="1">
            <a:off x="2564993" y="1422537"/>
            <a:ext cx="6598948" cy="4769628"/>
          </a:xfrm>
          <a:prstGeom prst="line">
            <a:avLst/>
          </a:prstGeom>
          <a:ln w="28575">
            <a:solidFill>
              <a:srgbClr val="E61E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528920" y="6083300"/>
            <a:ext cx="257642" cy="18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079F6-4006-CC37-54BB-AA475E22499C}"/>
              </a:ext>
            </a:extLst>
          </p:cNvPr>
          <p:cNvSpPr txBox="1"/>
          <p:nvPr/>
        </p:nvSpPr>
        <p:spPr>
          <a:xfrm>
            <a:off x="2174414" y="953547"/>
            <a:ext cx="7830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버스이용정도</a:t>
            </a:r>
            <a:r>
              <a:rPr lang="en-US" altLang="ko-KR" sz="2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이동인구에 대비한 승차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총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승객수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0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0D8AAC-1C31-D2D1-4041-102C51B17E2D}"/>
              </a:ext>
            </a:extLst>
          </p:cNvPr>
          <p:cNvSpPr/>
          <p:nvPr/>
        </p:nvSpPr>
        <p:spPr>
          <a:xfrm>
            <a:off x="381000" y="259508"/>
            <a:ext cx="11430000" cy="6338984"/>
          </a:xfrm>
          <a:prstGeom prst="roundRect">
            <a:avLst>
              <a:gd name="adj" fmla="val 25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이용하는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CA12-CBAB-4B19-2D0D-8B963F2B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9071" y="5493476"/>
            <a:ext cx="1028364" cy="10283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F28062-45A0-E957-1C0B-88DFE4B6807A}"/>
              </a:ext>
            </a:extLst>
          </p:cNvPr>
          <p:cNvGrpSpPr/>
          <p:nvPr/>
        </p:nvGrpSpPr>
        <p:grpSpPr>
          <a:xfrm>
            <a:off x="1069933" y="2613392"/>
            <a:ext cx="4511040" cy="1938992"/>
            <a:chOff x="1069933" y="2613392"/>
            <a:chExt cx="4511040" cy="1938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F56FE5-7C64-F59C-D99F-A23AED0B88D0}"/>
                </a:ext>
              </a:extLst>
            </p:cNvPr>
            <p:cNvSpPr txBox="1"/>
            <p:nvPr/>
          </p:nvSpPr>
          <p:spPr>
            <a:xfrm>
              <a:off x="1069933" y="2613392"/>
              <a:ext cx="45110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포화상태이면서 버스이용정도가 큼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노선 신설을 고려하지 않아도 되는 경우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D09B6E90-CA20-DFB4-917C-8D1B9E0A997F}"/>
                </a:ext>
              </a:extLst>
            </p:cNvPr>
            <p:cNvSpPr/>
            <p:nvPr/>
          </p:nvSpPr>
          <p:spPr>
            <a:xfrm>
              <a:off x="3009462" y="3169884"/>
              <a:ext cx="631982" cy="826008"/>
            </a:xfrm>
            <a:prstGeom prst="downArrow">
              <a:avLst/>
            </a:prstGeom>
            <a:noFill/>
            <a:ln w="28575">
              <a:solidFill>
                <a:srgbClr val="E61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85A4D9-9A99-0B4C-13FD-9883F6C6F4FB}"/>
              </a:ext>
            </a:extLst>
          </p:cNvPr>
          <p:cNvGrpSpPr/>
          <p:nvPr/>
        </p:nvGrpSpPr>
        <p:grpSpPr>
          <a:xfrm>
            <a:off x="6677408" y="2613392"/>
            <a:ext cx="4600192" cy="1938992"/>
            <a:chOff x="6677408" y="2613392"/>
            <a:chExt cx="4600192" cy="19389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56FE5-7C64-F59C-D99F-A23AED0B88D0}"/>
                </a:ext>
              </a:extLst>
            </p:cNvPr>
            <p:cNvSpPr txBox="1"/>
            <p:nvPr/>
          </p:nvSpPr>
          <p:spPr>
            <a:xfrm>
              <a:off x="6677408" y="2613392"/>
              <a:ext cx="46001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포화상태이면서 버스이용정도가 낮음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노선 신설을 고려해야 하는 경우</a:t>
              </a:r>
              <a:endPara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9AFF4A84-5C0C-3DEC-31F8-10EF5177A5B6}"/>
                </a:ext>
              </a:extLst>
            </p:cNvPr>
            <p:cNvSpPr/>
            <p:nvPr/>
          </p:nvSpPr>
          <p:spPr>
            <a:xfrm>
              <a:off x="8666126" y="3169884"/>
              <a:ext cx="631982" cy="826008"/>
            </a:xfrm>
            <a:prstGeom prst="downArrow">
              <a:avLst/>
            </a:prstGeom>
            <a:noFill/>
            <a:ln w="28575">
              <a:solidFill>
                <a:srgbClr val="E61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B2CFC2-4A6A-C7EE-6FCE-9E07F8523D39}"/>
              </a:ext>
            </a:extLst>
          </p:cNvPr>
          <p:cNvSpPr txBox="1"/>
          <p:nvPr/>
        </p:nvSpPr>
        <p:spPr>
          <a:xfrm>
            <a:off x="449071" y="374621"/>
            <a:ext cx="904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노선수와 승차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하차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평균승객수는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관계가 있다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65763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1490</ep:Words>
  <ep:PresentationFormat>와이드스크린</ep:PresentationFormat>
  <ep:Paragraphs>418</ep:Paragraphs>
  <ep:Slides>36</ep:Slides>
  <ep:Notes>33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2023-04-11T10:52:41.000</dcterms:created>
  <dc:creator>오홍준</dc:creator>
  <cp:lastModifiedBy>82107</cp:lastModifiedBy>
  <dcterms:modified xsi:type="dcterms:W3CDTF">2023-04-23T02:36:24.928</dcterms:modified>
  <cp:revision>136</cp:revision>
  <dc:title>PowerPoint 프레젠테이션</dc:title>
  <cp:version/>
</cp:coreProperties>
</file>